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9"/>
  </p:notesMasterIdLst>
  <p:sldIdLst>
    <p:sldId id="345" r:id="rId2"/>
    <p:sldId id="277" r:id="rId3"/>
    <p:sldId id="347" r:id="rId4"/>
    <p:sldId id="278" r:id="rId5"/>
    <p:sldId id="346" r:id="rId6"/>
    <p:sldId id="279" r:id="rId7"/>
    <p:sldId id="280" r:id="rId8"/>
    <p:sldId id="282" r:id="rId9"/>
    <p:sldId id="285" r:id="rId10"/>
    <p:sldId id="361" r:id="rId11"/>
    <p:sldId id="286" r:id="rId12"/>
    <p:sldId id="287" r:id="rId13"/>
    <p:sldId id="259" r:id="rId14"/>
    <p:sldId id="289" r:id="rId15"/>
    <p:sldId id="300" r:id="rId16"/>
    <p:sldId id="293" r:id="rId17"/>
    <p:sldId id="298" r:id="rId18"/>
    <p:sldId id="302" r:id="rId19"/>
    <p:sldId id="299" r:id="rId20"/>
    <p:sldId id="296" r:id="rId21"/>
    <p:sldId id="303" r:id="rId22"/>
    <p:sldId id="304" r:id="rId23"/>
    <p:sldId id="305" r:id="rId24"/>
    <p:sldId id="306" r:id="rId25"/>
    <p:sldId id="308" r:id="rId26"/>
    <p:sldId id="348" r:id="rId27"/>
    <p:sldId id="350" r:id="rId28"/>
    <p:sldId id="349" r:id="rId29"/>
    <p:sldId id="352" r:id="rId30"/>
    <p:sldId id="351" r:id="rId31"/>
    <p:sldId id="355" r:id="rId32"/>
    <p:sldId id="353" r:id="rId33"/>
    <p:sldId id="354" r:id="rId34"/>
    <p:sldId id="336" r:id="rId35"/>
    <p:sldId id="337" r:id="rId36"/>
    <p:sldId id="338" r:id="rId37"/>
    <p:sldId id="310" r:id="rId38"/>
    <p:sldId id="311" r:id="rId39"/>
    <p:sldId id="312" r:id="rId40"/>
    <p:sldId id="313" r:id="rId41"/>
    <p:sldId id="314" r:id="rId42"/>
    <p:sldId id="315" r:id="rId43"/>
    <p:sldId id="316" r:id="rId44"/>
    <p:sldId id="317" r:id="rId45"/>
    <p:sldId id="318" r:id="rId46"/>
    <p:sldId id="356" r:id="rId47"/>
    <p:sldId id="357" r:id="rId48"/>
    <p:sldId id="358" r:id="rId49"/>
    <p:sldId id="359" r:id="rId50"/>
    <p:sldId id="319" r:id="rId51"/>
    <p:sldId id="339" r:id="rId52"/>
    <p:sldId id="340" r:id="rId53"/>
    <p:sldId id="341" r:id="rId54"/>
    <p:sldId id="342" r:id="rId55"/>
    <p:sldId id="321" r:id="rId56"/>
    <p:sldId id="322" r:id="rId57"/>
    <p:sldId id="323" r:id="rId58"/>
    <p:sldId id="325" r:id="rId59"/>
    <p:sldId id="331" r:id="rId60"/>
    <p:sldId id="326" r:id="rId61"/>
    <p:sldId id="327" r:id="rId62"/>
    <p:sldId id="332" r:id="rId63"/>
    <p:sldId id="329" r:id="rId64"/>
    <p:sldId id="360" r:id="rId65"/>
    <p:sldId id="343" r:id="rId66"/>
    <p:sldId id="344" r:id="rId67"/>
    <p:sldId id="275"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FFCC"/>
    <a:srgbClr val="3E7A4E"/>
    <a:srgbClr val="CC6600"/>
    <a:srgbClr val="FF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94491" autoAdjust="0"/>
  </p:normalViewPr>
  <p:slideViewPr>
    <p:cSldViewPr>
      <p:cViewPr varScale="1">
        <p:scale>
          <a:sx n="68" d="100"/>
          <a:sy n="68"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039C081-C7BA-42AC-B21F-F26F57E5645E}" type="slidenum">
              <a:rPr lang="en-US"/>
              <a:pPr>
                <a:defRPr/>
              </a:pPr>
              <a:t>‹#›</a:t>
            </a:fld>
            <a:endParaRPr lang="en-US"/>
          </a:p>
        </p:txBody>
      </p:sp>
    </p:spTree>
    <p:extLst>
      <p:ext uri="{BB962C8B-B14F-4D97-AF65-F5344CB8AC3E}">
        <p14:creationId xmlns:p14="http://schemas.microsoft.com/office/powerpoint/2010/main" val="408379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AF87CB-E098-4458-A8C7-AEB8652563AD}" type="slidenum">
              <a:rPr lang="en-US" smtClean="0"/>
              <a:pPr eaLnBrk="1" hangingPunct="1"/>
              <a:t>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2087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C643BE-C8A9-4F66-A53D-6FB361D57D40}" type="slidenum">
              <a:rPr lang="en-US" smtClean="0"/>
              <a:pPr eaLnBrk="1" hangingPunct="1"/>
              <a:t>11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0384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749DF1-B005-4D7F-BAB1-72D5989F89D4}" type="slidenum">
              <a:rPr lang="en-US" smtClean="0"/>
              <a:pPr eaLnBrk="1" hangingPunct="1"/>
              <a:t>12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2982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81C4F9-41A2-4BA0-A86E-1405680E8DB6}" type="slidenum">
              <a:rPr lang="en-US" smtClean="0"/>
              <a:pPr eaLnBrk="1" hangingPunct="1"/>
              <a:t>13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6004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8FCD03-2EFE-43CA-AC3D-6A583EBDC10B}" type="slidenum">
              <a:rPr lang="en-US" smtClean="0"/>
              <a:pPr eaLnBrk="1" hangingPunct="1"/>
              <a:t>14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86745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23BEAA-6F4F-425A-9847-4B50028D30F3}" type="slidenum">
              <a:rPr lang="en-US" smtClean="0"/>
              <a:pPr eaLnBrk="1" hangingPunct="1"/>
              <a:t>15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85973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BEDE42-AD0D-4D03-B06A-2420C6D50574}" type="slidenum">
              <a:rPr lang="en-US" smtClean="0"/>
              <a:pPr eaLnBrk="1" hangingPunct="1"/>
              <a:t>16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1261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075CAD-FB83-45CC-84CD-00F05FD073A6}" type="slidenum">
              <a:rPr lang="en-US" smtClean="0"/>
              <a:pPr eaLnBrk="1" hangingPunct="1"/>
              <a:t>17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3617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2416BE-B0E3-43C0-934F-67C266E4B8A2}" type="slidenum">
              <a:rPr lang="en-US" smtClean="0"/>
              <a:pPr eaLnBrk="1" hangingPunct="1"/>
              <a:t>18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9631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08A30C-09E2-4A89-9C83-20C882B85E77}" type="slidenum">
              <a:rPr lang="en-US" smtClean="0"/>
              <a:pPr eaLnBrk="1" hangingPunct="1"/>
              <a:t>19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81530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8DBABF-E137-40C5-AF6B-309868AB1420}" type="slidenum">
              <a:rPr lang="en-US" smtClean="0"/>
              <a:pPr eaLnBrk="1" hangingPunct="1"/>
              <a:t>20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6743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BF9E95-FF7F-4C6C-BDC7-B329D3402796}" type="slidenum">
              <a:rPr lang="en-US" smtClean="0"/>
              <a:pPr eaLnBrk="1" hangingPunct="1"/>
              <a:t>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3884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6BC6F0-5FD8-47D8-9B6D-F02120C570CB}" type="slidenum">
              <a:rPr lang="en-US" smtClean="0"/>
              <a:pPr eaLnBrk="1" hangingPunct="1"/>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80844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B4CACB-B7A8-4815-B317-A6AD06FA4C13}" type="slidenum">
              <a:rPr lang="en-US" smtClean="0"/>
              <a:pPr eaLnBrk="1" hangingPunct="1"/>
              <a:t>22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02579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05A92C-370A-4ECD-A5B0-F359B7F2F601}" type="slidenum">
              <a:rPr lang="en-US" smtClean="0"/>
              <a:pPr eaLnBrk="1" hangingPunct="1"/>
              <a:t>23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29120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74A527-2223-4C31-A226-F6E35D36E59C}" type="slidenum">
              <a:rPr lang="en-US" smtClean="0"/>
              <a:pPr eaLnBrk="1" hangingPunct="1"/>
              <a:t>24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234073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416852-1522-4275-BB49-632B4D2B88B0}" type="slidenum">
              <a:rPr lang="en-US" smtClean="0"/>
              <a:pPr eaLnBrk="1" hangingPunct="1"/>
              <a:t>25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47853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B74078-D2DF-4F54-ADAF-B3373C9A31F2}" type="slidenum">
              <a:rPr lang="en-US" smtClean="0"/>
              <a:pPr eaLnBrk="1" hangingPunct="1"/>
              <a:t>26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7321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8448DB-3A48-4F02-9641-CE650F1D5AFE}" type="slidenum">
              <a:rPr lang="en-US" smtClean="0"/>
              <a:pPr eaLnBrk="1" hangingPunct="1"/>
              <a:t>27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00510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35F82C-2811-45C1-B3CA-1A6F73F8C51D}" type="slidenum">
              <a:rPr lang="en-US" smtClean="0"/>
              <a:pPr eaLnBrk="1" hangingPunct="1"/>
              <a:t>28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06051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832BF8-72AC-4704-B949-450700EABC20}" type="slidenum">
              <a:rPr lang="en-US" smtClean="0"/>
              <a:pPr eaLnBrk="1" hangingPunct="1"/>
              <a:t>29</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a:t>
            </a:r>
          </a:p>
        </p:txBody>
      </p:sp>
    </p:spTree>
    <p:extLst>
      <p:ext uri="{BB962C8B-B14F-4D97-AF65-F5344CB8AC3E}">
        <p14:creationId xmlns:p14="http://schemas.microsoft.com/office/powerpoint/2010/main" val="1128557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61267B-182E-426E-B4E6-2CE20B8FA96E}" type="slidenum">
              <a:rPr lang="en-US" smtClean="0"/>
              <a:pPr eaLnBrk="1" hangingPunct="1"/>
              <a:t>30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a:t>
            </a:r>
          </a:p>
        </p:txBody>
      </p:sp>
    </p:spTree>
    <p:extLst>
      <p:ext uri="{BB962C8B-B14F-4D97-AF65-F5344CB8AC3E}">
        <p14:creationId xmlns:p14="http://schemas.microsoft.com/office/powerpoint/2010/main" val="202956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AA34E2-0C67-4F80-89CD-FD2A7DC802E6}" type="slidenum">
              <a:rPr lang="en-US" smtClean="0"/>
              <a:pPr eaLnBrk="1" hangingPunct="1"/>
              <a:t>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03649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B4554A-1251-4D25-B381-B2E9A5D0E97B}" type="slidenum">
              <a:rPr lang="en-US" smtClean="0"/>
              <a:pPr eaLnBrk="1" hangingPunct="1"/>
              <a:t>31</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411185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E22224-3D3A-4B16-AAAC-BB6590B17038}" type="slidenum">
              <a:rPr lang="en-US" smtClean="0"/>
              <a:pPr eaLnBrk="1" hangingPunct="1"/>
              <a:t>32</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a:t>
            </a:r>
          </a:p>
        </p:txBody>
      </p:sp>
    </p:spTree>
    <p:extLst>
      <p:ext uri="{BB962C8B-B14F-4D97-AF65-F5344CB8AC3E}">
        <p14:creationId xmlns:p14="http://schemas.microsoft.com/office/powerpoint/2010/main" val="1247346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FDB859-F0A8-43CB-B85D-B151CAEF6C81}" type="slidenum">
              <a:rPr lang="en-US" smtClean="0"/>
              <a:pPr eaLnBrk="1" hangingPunct="1"/>
              <a:t>33</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a:t>
            </a:r>
          </a:p>
        </p:txBody>
      </p:sp>
    </p:spTree>
    <p:extLst>
      <p:ext uri="{BB962C8B-B14F-4D97-AF65-F5344CB8AC3E}">
        <p14:creationId xmlns:p14="http://schemas.microsoft.com/office/powerpoint/2010/main" val="1181529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E2B09F-6A38-48E5-8E5E-A4A12E342069}" type="slidenum">
              <a:rPr lang="en-US" smtClean="0"/>
              <a:pPr eaLnBrk="1" hangingPunct="1"/>
              <a:t>34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37586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3F1C8A-1438-4B74-BD4E-D41F38B22FF9}" type="slidenum">
              <a:rPr lang="en-US" smtClean="0"/>
              <a:pPr eaLnBrk="1" hangingPunct="1"/>
              <a:t>35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47661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9C760C-79FA-4A0D-8A95-4D55C9FDE841}" type="slidenum">
              <a:rPr lang="en-US" smtClean="0"/>
              <a:pPr eaLnBrk="1" hangingPunct="1"/>
              <a:t>36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727359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6BFEFE-48DA-43DD-8D20-5296C6455386}" type="slidenum">
              <a:rPr lang="en-US" smtClean="0"/>
              <a:pPr eaLnBrk="1" hangingPunct="1"/>
              <a:t>37</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37133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970F2B-0AA3-4A99-A662-B551B9C2115F}" type="slidenum">
              <a:rPr lang="en-US" smtClean="0"/>
              <a:pPr eaLnBrk="1" hangingPunct="1"/>
              <a:t>38</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72829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98D320-7E90-4F78-B93B-0AA4CBA06C9C}" type="slidenum">
              <a:rPr lang="en-US" smtClean="0"/>
              <a:pPr eaLnBrk="1" hangingPunct="1"/>
              <a:t>39</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88129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8F1DC8-ACE0-4569-A0B7-272F8C2203B1}" type="slidenum">
              <a:rPr lang="en-US" smtClean="0"/>
              <a:pPr eaLnBrk="1" hangingPunct="1"/>
              <a:t>40</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0373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072DEE-CEA1-41BC-99BF-6130770405DB}" type="slidenum">
              <a:rPr lang="en-US" smtClean="0"/>
              <a:pPr eaLnBrk="1" hangingPunct="1"/>
              <a:t>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88254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8488FA-D896-4030-95F5-0E6DEAA64EEE}" type="slidenum">
              <a:rPr lang="en-US" smtClean="0"/>
              <a:pPr eaLnBrk="1" hangingPunct="1"/>
              <a:t>41</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46026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D50A97-BE76-46AF-BEDB-CA0494C7DBB0}" type="slidenum">
              <a:rPr lang="en-US" smtClean="0"/>
              <a:pPr eaLnBrk="1" hangingPunct="1"/>
              <a:t>42</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37785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5519C9-4544-49F0-8062-8B57CB6435AE}" type="slidenum">
              <a:rPr lang="en-US" smtClean="0"/>
              <a:pPr eaLnBrk="1" hangingPunct="1"/>
              <a:t>43</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3660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8A9AEC-F4E8-4CD9-B81E-E328434E7A0A}" type="slidenum">
              <a:rPr lang="en-US" smtClean="0"/>
              <a:pPr eaLnBrk="1" hangingPunct="1"/>
              <a:t>44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263151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30238B-5C8A-42E1-9746-2BA21083307B}" type="slidenum">
              <a:rPr lang="en-US" smtClean="0"/>
              <a:pPr eaLnBrk="1" hangingPunct="1"/>
              <a:t>45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40302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5B9206-9D8D-4010-BA11-BBCFDA42A793}" type="slidenum">
              <a:rPr lang="en-US" smtClean="0"/>
              <a:pPr eaLnBrk="1" hangingPunct="1"/>
              <a:t>46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998872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9FBA3-66BC-40B8-9C72-669E825B2C8F}" type="slidenum">
              <a:rPr lang="en-US" smtClean="0"/>
              <a:pPr eaLnBrk="1" hangingPunct="1"/>
              <a:t>47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39747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641A94-C583-44D3-A7E2-4CEEEE2DA6CD}" type="slidenum">
              <a:rPr lang="en-US" smtClean="0"/>
              <a:pPr eaLnBrk="1" hangingPunct="1"/>
              <a:t>48</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60901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02F5B5-CED7-4566-BC96-BC8C683DF8C0}" type="slidenum">
              <a:rPr lang="en-US" smtClean="0"/>
              <a:pPr eaLnBrk="1" hangingPunct="1"/>
              <a:t>49</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89730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28AE98-523F-4F2F-B7E2-5B6CFB6C74EB}" type="slidenum">
              <a:rPr lang="en-US" smtClean="0"/>
              <a:pPr eaLnBrk="1" hangingPunct="1"/>
              <a:t>50</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397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A65EF3-DB54-4F48-BCAA-C9BF83495377}" type="slidenum">
              <a:rPr lang="en-US" smtClean="0"/>
              <a:pPr eaLnBrk="1" hangingPunct="1"/>
              <a:t>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06565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4E1842-739A-420A-8717-AA0D1932B335}" type="slidenum">
              <a:rPr lang="en-US" smtClean="0"/>
              <a:pPr eaLnBrk="1" hangingPunct="1"/>
              <a:t>51</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68544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68D28D-2DBA-4D22-AC32-31914861B9C6}" type="slidenum">
              <a:rPr lang="en-US" smtClean="0"/>
              <a:pPr eaLnBrk="1" hangingPunct="1"/>
              <a:t>52</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24380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E63332-B043-4644-B081-96A7BBD86696}" type="slidenum">
              <a:rPr lang="en-US" smtClean="0"/>
              <a:pPr eaLnBrk="1" hangingPunct="1"/>
              <a:t>53</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28151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7B8B90-6276-48B3-BBBC-F7DD775C3632}" type="slidenum">
              <a:rPr lang="en-US" smtClean="0"/>
              <a:pPr eaLnBrk="1" hangingPunct="1"/>
              <a:t>54</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91115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896A7E-E3E7-4C1B-A348-A7A3483B8A34}" type="slidenum">
              <a:rPr lang="en-US" smtClean="0"/>
              <a:pPr eaLnBrk="1" hangingPunct="1"/>
              <a:t>55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75237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443D72-93FE-4F49-A70F-2B267AD98C03}" type="slidenum">
              <a:rPr lang="en-US" smtClean="0"/>
              <a:pPr eaLnBrk="1" hangingPunct="1"/>
              <a:t>56</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898035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B09AA0-EE09-48AA-9B52-0647D2653D85}" type="slidenum">
              <a:rPr lang="en-US" smtClean="0"/>
              <a:pPr eaLnBrk="1" hangingPunct="1"/>
              <a:t>57</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46716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DE4F31-AE9D-4F5C-B5B7-8DA4116DF2EA}" type="slidenum">
              <a:rPr lang="en-US" smtClean="0"/>
              <a:pPr eaLnBrk="1" hangingPunct="1"/>
              <a:t>58</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14646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5FBFCC-EBF3-4FD3-8990-6446A71CC32A}" type="slidenum">
              <a:rPr lang="en-US" smtClean="0"/>
              <a:pPr eaLnBrk="1" hangingPunct="1"/>
              <a:t>59</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2321093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55B838-36B4-44EB-9B69-85577C1555FD}" type="slidenum">
              <a:rPr lang="en-US" smtClean="0"/>
              <a:pPr eaLnBrk="1" hangingPunct="1"/>
              <a:t>60</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9250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CFA987-360D-409F-B2E3-79D032A3101E}" type="slidenum">
              <a:rPr lang="en-US" smtClean="0"/>
              <a:pPr eaLnBrk="1" hangingPunct="1"/>
              <a:t>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4914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18D6A6-95FC-4F3F-A511-1D148C1144E7}" type="slidenum">
              <a:rPr lang="en-US" smtClean="0"/>
              <a:pPr eaLnBrk="1" hangingPunct="1"/>
              <a:t>61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25115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194556-28BC-4F9A-9F02-933185F1244C}" type="slidenum">
              <a:rPr lang="en-US" smtClean="0"/>
              <a:pPr eaLnBrk="1" hangingPunct="1"/>
              <a:t>62</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342806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5DB35D-B3F9-4F66-911C-0239BE4C3759}" type="slidenum">
              <a:rPr lang="en-US" smtClean="0"/>
              <a:pPr eaLnBrk="1" hangingPunct="1"/>
              <a:t>63</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04725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9E7288-DE2B-4810-B9E7-B9047E42534B}" type="slidenum">
              <a:rPr lang="en-US" smtClean="0"/>
              <a:pPr eaLnBrk="1" hangingPunct="1"/>
              <a:t>64</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45421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FDBF83-0C41-42C7-BD3B-753757895F4B}" type="slidenum">
              <a:rPr lang="en-US" smtClean="0"/>
              <a:pPr eaLnBrk="1" hangingPunct="1"/>
              <a:t>65</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435188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6E8F57-3E38-4CF7-A314-4F7EBE09CB20}" type="slidenum">
              <a:rPr lang="en-US" smtClean="0"/>
              <a:pPr eaLnBrk="1" hangingPunct="1"/>
              <a:t>66</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0912777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0014E5-A434-4A02-8892-B626DDE2D70F}" type="slidenum">
              <a:rPr lang="en-US" smtClean="0"/>
              <a:pPr eaLnBrk="1" hangingPunct="1"/>
              <a:t>67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3406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816C26-CA28-41CA-89D1-392557B12973}" type="slidenum">
              <a:rPr lang="en-US" smtClean="0"/>
              <a:pPr eaLnBrk="1" hangingPunct="1"/>
              <a:t>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70630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EEBF5B-3547-499E-B8BD-62B2594702A7}" type="slidenum">
              <a:rPr lang="en-US" smtClean="0"/>
              <a:pPr eaLnBrk="1" hangingPunct="1"/>
              <a:t>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95744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FCD0DC-E3BF-4568-AC96-5C00C0981A5A}" type="slidenum">
              <a:rPr lang="en-US" smtClean="0"/>
              <a:pPr eaLnBrk="1" hangingPunct="1"/>
              <a:t>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31404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B121968-7301-4672-BDE7-4FA1C2B65083}"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6F9AFD05-0F85-4988-9851-02A763B2535F}"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3F26F07-30BF-4A72-A236-1B32CFA7530B}"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9E5EA6C-622D-4307-9698-F3E15CD0823A}"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32D16DE-15F0-4909-956D-BF19F06CD351}"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4DA0FE2-F299-4BBB-B72C-D6A750BB2E29}"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3BA9C9E-0DAA-4B11-AEB6-B73A5E6478C9}"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715E2C2-228E-4EA3-9053-39D18639440A}"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DF690AD-49FC-4F50-BDE3-3DFD8019D49B}"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D55F0A7-B907-4509-AE97-DE857A5AA4C6}"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BF531A6-8DB7-4D31-B30F-CE3FCD5BBB25}"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9464966-EC11-4177-BD85-63C2D045E131}"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27A5F62-B979-47B9-9227-A4B1BD9489F0}" type="datetime1">
              <a:rPr lang="en-US" smtClean="0"/>
              <a:pPr/>
              <a:t>9/13/2017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E40A4D6-56D4-4024-8173-D5FE1AC924FC}"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04F5EEF-357B-4110-936A-6F37CE85243A}" type="datetime1">
              <a:rPr lang="en-US" smtClean="0"/>
              <a:pPr/>
              <a:t>9/13/2017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26A52B7-F4FB-4931-BEAC-42653E3E8D14}"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31A680A-751D-417E-A65E-C54FB99D3303}" type="datetime1">
              <a:rPr lang="en-US" smtClean="0"/>
              <a:pPr/>
              <a:t>9/13/2017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0BFADDCA-E0DF-48DE-A161-E90176AAFA68}"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72ABA86-202C-45D2-AA3C-4DB0D8CADF55}"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0A2F2B69-B7BE-40B3-A403-414A13459BC9}"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EFC6363-6982-4607-88AC-70E453713580}"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EFA75A6-97A5-40F0-9B10-A3102C3E8EF1}"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7141CC6-98FD-482F-8238-2B7C701C9595}" type="datetime1">
              <a:rPr lang="en-US" smtClean="0"/>
              <a:pPr/>
              <a:t>9/13/2017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BB61F28-DC4C-4143-BB7A-B1223BFD07D4}"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3.xml"/><Relationship Id="rId7" Type="http://schemas.openxmlformats.org/officeDocument/2006/relationships/slide" Target="slide5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37.xml"/><Relationship Id="rId5" Type="http://schemas.openxmlformats.org/officeDocument/2006/relationships/slide" Target="slide32.xml"/><Relationship Id="rId10" Type="http://schemas.openxmlformats.org/officeDocument/2006/relationships/image" Target="../media/image4.jpeg"/><Relationship Id="rId4" Type="http://schemas.openxmlformats.org/officeDocument/2006/relationships/slide" Target="slide16.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3.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36_aggdemand.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5334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7" name="Picture 6" descr="C:\Users\jthomas\Documents\Arnold 11e\Supplements\TB\Macro_sm.jpg"/>
          <p:cNvPicPr>
            <a:picLocks noChangeAspect="1" noChangeArrowheads="1"/>
          </p:cNvPicPr>
          <p:nvPr/>
        </p:nvPicPr>
        <p:blipFill>
          <a:blip r:embed="rId4" cstate="print"/>
          <a:srcRect/>
          <a:stretch>
            <a:fillRect/>
          </a:stretch>
        </p:blipFill>
        <p:spPr bwMode="auto">
          <a:xfrm>
            <a:off x="609600" y="4419600"/>
            <a:ext cx="1428750" cy="1790700"/>
          </a:xfrm>
          <a:prstGeom prst="rect">
            <a:avLst/>
          </a:prstGeom>
          <a:noFill/>
        </p:spPr>
      </p:pic>
      <p:sp>
        <p:nvSpPr>
          <p:cNvPr id="8" name="TextBox 7"/>
          <p:cNvSpPr txBox="1"/>
          <p:nvPr/>
        </p:nvSpPr>
        <p:spPr>
          <a:xfrm>
            <a:off x="1676400" y="1828800"/>
            <a:ext cx="6019800" cy="1077218"/>
          </a:xfrm>
          <a:prstGeom prst="rect">
            <a:avLst/>
          </a:prstGeom>
          <a:noFill/>
        </p:spPr>
        <p:txBody>
          <a:bodyPr wrap="square" rtlCol="0">
            <a:spAutoFit/>
          </a:bodyPr>
          <a:lstStyle/>
          <a:p>
            <a:r>
              <a:rPr lang="en-US" sz="3200" dirty="0">
                <a:solidFill>
                  <a:schemeClr val="accent2">
                    <a:lumMod val="75000"/>
                  </a:schemeClr>
                </a:solidFill>
                <a:latin typeface="Palatino Linotype" pitchFamily="18" charset="0"/>
              </a:rPr>
              <a:t>Chapter 8: Aggregate Demand and Aggregate Supply</a:t>
            </a:r>
          </a:p>
        </p:txBody>
      </p:sp>
    </p:spTree>
    <p:custDataLst>
      <p:tags r:id="rId1"/>
    </p:custDataLst>
  </p:cSld>
  <p:clrMapOvr>
    <a:masterClrMapping/>
  </p:clrMapOvr>
  <p:transition advTm="339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Monetary Wealth is the value of a person’s monetary assets. Wealth, as distinguished from monetary wealth, refers to the value of all assets owned, both monetary and nonmonetary. In short, a person’s wealth equals his or her monetary wealth (e.g., $1,000 cash) plus nonmonetary wealth (e.g., a car or a house).</a:t>
            </a:r>
          </a:p>
          <a:p>
            <a:r>
              <a:rPr lang="en-US" dirty="0"/>
              <a:t>Purchasing Power is the quantity of goods and services that can be purchased with a unit of money. Purchasing power and the price level are inversely related: As the price level goes up (down), purchasing power goes down (up)</a:t>
            </a:r>
          </a:p>
        </p:txBody>
      </p:sp>
      <p:sp>
        <p:nvSpPr>
          <p:cNvPr id="3" name="Footer Placeholder 2"/>
          <p:cNvSpPr>
            <a:spLocks noGrp="1"/>
          </p:cNvSpPr>
          <p:nvPr>
            <p:ph type="ftr" sz="quarter" idx="3"/>
          </p:nvPr>
        </p:nvSpPr>
        <p:spPr/>
        <p:txBody>
          <a:bodyPr/>
          <a:lstStyle/>
          <a:p>
            <a:r>
              <a:rPr lang="en-US"/>
              <a:t>© 2011 Cengage Learning. All Rights Reserved. May not be scanned, copied or duplicated, or posted to a publicly accessible website, in whole or in part.</a:t>
            </a:r>
          </a:p>
        </p:txBody>
      </p:sp>
      <p:sp>
        <p:nvSpPr>
          <p:cNvPr id="4" name="Title 3"/>
          <p:cNvSpPr>
            <a:spLocks noGrp="1"/>
          </p:cNvSpPr>
          <p:nvPr>
            <p:ph type="title"/>
          </p:nvPr>
        </p:nvSpPr>
        <p:spPr/>
        <p:txBody>
          <a:bodyPr/>
          <a:lstStyle/>
          <a:p>
            <a:r>
              <a:rPr lang="en-US" dirty="0"/>
              <a:t>Real Balance Effect – Definitions </a:t>
            </a:r>
          </a:p>
        </p:txBody>
      </p:sp>
    </p:spTree>
    <p:extLst>
      <p:ext uri="{BB962C8B-B14F-4D97-AF65-F5344CB8AC3E}">
        <p14:creationId xmlns:p14="http://schemas.microsoft.com/office/powerpoint/2010/main" val="62502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52400" y="2209800"/>
            <a:ext cx="2286000" cy="3276600"/>
          </a:xfrm>
          <a:noFill/>
          <a:extLst>
            <a:ext uri="{909E8E84-426E-40DD-AFC4-6F175D3DCCD1}">
              <a14:hiddenFill xmlns:a14="http://schemas.microsoft.com/office/drawing/2010/main">
                <a:solidFill>
                  <a:srgbClr val="FFFFFF"/>
                </a:solidFill>
              </a14:hiddenFill>
            </a:ext>
          </a:extLst>
        </p:spPr>
        <p:txBody>
          <a:bodyPr>
            <a:normAutofit/>
          </a:bodyPr>
          <a:lstStyle/>
          <a:p>
            <a:pPr marL="0" indent="0">
              <a:buFont typeface="Wingdings" pitchFamily="2" charset="2"/>
              <a:buNone/>
            </a:pPr>
            <a:r>
              <a:rPr lang="en-US" sz="2600" dirty="0"/>
              <a:t>Changes in household and business buying as the interest rate Changes </a:t>
            </a:r>
          </a:p>
        </p:txBody>
      </p:sp>
      <p:sp>
        <p:nvSpPr>
          <p:cNvPr id="11266" name="Rectangle 2"/>
          <p:cNvSpPr>
            <a:spLocks noGrp="1" noChangeArrowheads="1"/>
          </p:cNvSpPr>
          <p:nvPr>
            <p:ph type="title"/>
          </p:nvPr>
        </p:nvSpPr>
        <p:spPr>
          <a:ln/>
        </p:spPr>
        <p:txBody>
          <a:bodyPr/>
          <a:lstStyle/>
          <a:p>
            <a:r>
              <a:rPr lang="en-US"/>
              <a:t>Interest Rate Effect</a:t>
            </a:r>
          </a:p>
        </p:txBody>
      </p:sp>
      <p:pic>
        <p:nvPicPr>
          <p:cNvPr id="67590" name="Picture 6"/>
          <p:cNvPicPr>
            <a:picLocks noChangeAspect="1" noChangeArrowheads="1"/>
          </p:cNvPicPr>
          <p:nvPr/>
        </p:nvPicPr>
        <p:blipFill>
          <a:blip r:embed="rId3" cstate="print"/>
          <a:srcRect/>
          <a:stretch>
            <a:fillRect/>
          </a:stretch>
        </p:blipFill>
        <p:spPr bwMode="auto">
          <a:xfrm>
            <a:off x="2514600" y="1905000"/>
            <a:ext cx="5638800" cy="4065588"/>
          </a:xfrm>
          <a:prstGeom prst="rect">
            <a:avLst/>
          </a:prstGeom>
          <a:noFill/>
          <a:ln w="3175">
            <a:solidFill>
              <a:schemeClr val="accent5"/>
            </a:solidFill>
            <a:miter lim="800000"/>
            <a:headEnd/>
            <a:tailEnd/>
          </a:ln>
        </p:spPr>
      </p:pic>
      <p:sp>
        <p:nvSpPr>
          <p:cNvPr id="5" name="Rounded Rectangle 4">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fade">
                                      <p:cBhvr>
                                        <p:cTn id="7" dur="2000"/>
                                        <p:tgtEl>
                                          <p:spTgt spid="675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idx="1"/>
          </p:nvPr>
        </p:nvSpPr>
        <p:spPr>
          <a:xfrm>
            <a:off x="0" y="2362200"/>
            <a:ext cx="2895600" cy="30480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dirty="0"/>
              <a:t>	</a:t>
            </a:r>
            <a:r>
              <a:rPr lang="en-US" sz="2800" dirty="0"/>
              <a:t>The change in foreign sector spending as the price level changes </a:t>
            </a:r>
          </a:p>
          <a:p>
            <a:pPr>
              <a:buFont typeface="Wingdings" pitchFamily="2" charset="2"/>
              <a:buNone/>
            </a:pPr>
            <a:endParaRPr lang="en-US" sz="2800" dirty="0"/>
          </a:p>
        </p:txBody>
      </p:sp>
      <p:sp>
        <p:nvSpPr>
          <p:cNvPr id="12290" name="Rectangle 2"/>
          <p:cNvSpPr>
            <a:spLocks noGrp="1" noChangeArrowheads="1"/>
          </p:cNvSpPr>
          <p:nvPr>
            <p:ph type="title"/>
          </p:nvPr>
        </p:nvSpPr>
        <p:spPr>
          <a:ln/>
        </p:spPr>
        <p:txBody>
          <a:bodyPr/>
          <a:lstStyle/>
          <a:p>
            <a:r>
              <a:rPr lang="en-US"/>
              <a:t>International Trade Effect</a:t>
            </a:r>
          </a:p>
        </p:txBody>
      </p:sp>
      <p:pic>
        <p:nvPicPr>
          <p:cNvPr id="69639" name="Picture 7"/>
          <p:cNvPicPr>
            <a:picLocks noChangeAspect="1" noChangeArrowheads="1"/>
          </p:cNvPicPr>
          <p:nvPr/>
        </p:nvPicPr>
        <p:blipFill>
          <a:blip r:embed="rId3" cstate="print"/>
          <a:srcRect/>
          <a:stretch>
            <a:fillRect/>
          </a:stretch>
        </p:blipFill>
        <p:spPr bwMode="auto">
          <a:xfrm>
            <a:off x="2895600" y="1752600"/>
            <a:ext cx="5867400" cy="4473575"/>
          </a:xfrm>
          <a:prstGeom prst="rect">
            <a:avLst/>
          </a:prstGeom>
          <a:noFill/>
          <a:ln w="3175">
            <a:solidFill>
              <a:schemeClr val="accent5"/>
            </a:solidFill>
            <a:miter lim="800000"/>
            <a:headEnd/>
            <a:tailEnd/>
          </a:ln>
        </p:spPr>
      </p:pic>
      <p:sp>
        <p:nvSpPr>
          <p:cNvPr id="5" name="Rounded Rectangle 4">
            <a:hlinkClick r:id="rId4" action="ppaction://hlinksldjump"/>
          </p:cNvPr>
          <p:cNvSpPr/>
          <p:nvPr/>
        </p:nvSpPr>
        <p:spPr bwMode="auto">
          <a:xfrm>
            <a:off x="77724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2000"/>
                                        <p:tgtEl>
                                          <p:spTgt spid="696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cstate="print"/>
          <a:srcRect r="50746"/>
          <a:stretch>
            <a:fillRect/>
          </a:stretch>
        </p:blipFill>
        <p:spPr bwMode="auto">
          <a:xfrm>
            <a:off x="4419600" y="1676400"/>
            <a:ext cx="4213225" cy="4648200"/>
          </a:xfrm>
          <a:prstGeom prst="rect">
            <a:avLst/>
          </a:prstGeom>
          <a:noFill/>
          <a:ln w="3175">
            <a:solidFill>
              <a:schemeClr val="accent5"/>
            </a:solidFill>
            <a:miter lim="800000"/>
            <a:headEnd/>
            <a:tailEnd/>
          </a:ln>
        </p:spPr>
      </p:pic>
      <p:sp>
        <p:nvSpPr>
          <p:cNvPr id="12291" name="Rectangle 7"/>
          <p:cNvSpPr>
            <a:spLocks noChangeArrowheads="1"/>
          </p:cNvSpPr>
          <p:nvPr/>
        </p:nvSpPr>
        <p:spPr bwMode="auto">
          <a:xfrm>
            <a:off x="457200" y="274638"/>
            <a:ext cx="8229600" cy="1143000"/>
          </a:xfrm>
          <a:prstGeom prst="rect">
            <a:avLst/>
          </a:prstGeom>
          <a:noFill/>
          <a:ln w="76200" cmpd="tri">
            <a:solidFill>
              <a:schemeClr val="accent5"/>
            </a:solidFill>
            <a:miter lim="800000"/>
            <a:headEnd/>
            <a:tailEnd/>
          </a:ln>
        </p:spPr>
        <p:txBody>
          <a:bodyPr anchor="ctr"/>
          <a:lstStyle/>
          <a:p>
            <a:pPr algn="ctr">
              <a:defRPr/>
            </a:pPr>
            <a:r>
              <a:rPr lang="en-US" sz="4000" b="1" dirty="0">
                <a:solidFill>
                  <a:srgbClr val="196FD7"/>
                </a:solidFill>
                <a:latin typeface="Palatino Linotype" pitchFamily="18" charset="0"/>
              </a:rPr>
              <a:t>Change in Quantity Demanded</a:t>
            </a:r>
          </a:p>
        </p:txBody>
      </p:sp>
      <p:sp>
        <p:nvSpPr>
          <p:cNvPr id="5128" name="Rectangle 8"/>
          <p:cNvSpPr>
            <a:spLocks noChangeArrowheads="1"/>
          </p:cNvSpPr>
          <p:nvPr/>
        </p:nvSpPr>
        <p:spPr bwMode="auto">
          <a:xfrm>
            <a:off x="152400" y="1641475"/>
            <a:ext cx="4114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600">
                <a:solidFill>
                  <a:srgbClr val="993300"/>
                </a:solidFill>
                <a:latin typeface="Palatino Linotype" pitchFamily="18" charset="0"/>
              </a:rPr>
              <a:t> </a:t>
            </a:r>
            <a:r>
              <a:rPr lang="en-US" sz="2600">
                <a:solidFill>
                  <a:srgbClr val="002060"/>
                </a:solidFill>
                <a:latin typeface="Palatino Linotype" pitchFamily="18" charset="0"/>
              </a:rPr>
              <a:t>A change in the quantity demanded of Real GDP is </a:t>
            </a:r>
            <a:r>
              <a:rPr lang="en-US" sz="2600" b="1">
                <a:solidFill>
                  <a:srgbClr val="002060"/>
                </a:solidFill>
                <a:latin typeface="Palatino Linotype" pitchFamily="18" charset="0"/>
              </a:rPr>
              <a:t>the result of a change in the price level.</a:t>
            </a:r>
          </a:p>
          <a:p>
            <a:pPr>
              <a:buFont typeface="Wingdings" pitchFamily="2" charset="2"/>
              <a:buChar char="Ø"/>
            </a:pPr>
            <a:r>
              <a:rPr lang="en-US" sz="2600">
                <a:solidFill>
                  <a:srgbClr val="002060"/>
                </a:solidFill>
                <a:latin typeface="Palatino Linotype" pitchFamily="18" charset="0"/>
              </a:rPr>
              <a:t>A change in the quantity demanded of Real GDP is graphically represented as a movement from one point, A, on AD1 to another point, B, on AD1.</a:t>
            </a:r>
          </a:p>
        </p:txBody>
      </p:sp>
      <p:sp>
        <p:nvSpPr>
          <p:cNvPr id="5" name="Rounded Rectangle 4">
            <a:hlinkClick r:id="rId4" action="ppaction://hlinksldjump"/>
          </p:cNvPr>
          <p:cNvSpPr/>
          <p:nvPr/>
        </p:nvSpPr>
        <p:spPr bwMode="auto">
          <a:xfrm>
            <a:off x="8077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862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Effect transition="in" filter="fade">
                                      <p:cBhvr>
                                        <p:cTn id="7" dur="2000"/>
                                        <p:tgtEl>
                                          <p:spTgt spid="51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8">
                                            <p:txEl>
                                              <p:pRg st="1" end="1"/>
                                            </p:txEl>
                                          </p:spTgt>
                                        </p:tgtEl>
                                        <p:attrNameLst>
                                          <p:attrName>style.visibility</p:attrName>
                                        </p:attrNameLst>
                                      </p:cBhvr>
                                      <p:to>
                                        <p:strVal val="visible"/>
                                      </p:to>
                                    </p:set>
                                    <p:animEffect transition="in" filter="fade">
                                      <p:cBhvr>
                                        <p:cTn id="12" dur="2000"/>
                                        <p:tgtEl>
                                          <p:spTgt spid="5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Grp="1" noChangeArrowheads="1"/>
          </p:cNvSpPr>
          <p:nvPr>
            <p:ph type="title" idx="4294967295"/>
          </p:nvPr>
        </p:nvSpPr>
        <p:spPr>
          <a:xfrm>
            <a:off x="0" y="304800"/>
            <a:ext cx="8229600" cy="1143000"/>
          </a:xfrm>
          <a:ln/>
        </p:spPr>
        <p:txBody>
          <a:bodyPr/>
          <a:lstStyle/>
          <a:p>
            <a:r>
              <a:rPr lang="en-US"/>
              <a:t>Change in Aggregate Demand	</a:t>
            </a:r>
            <a:endParaRPr lang="en-US">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l="48325"/>
          <a:stretch>
            <a:fillRect/>
          </a:stretch>
        </p:blipFill>
        <p:spPr bwMode="auto">
          <a:xfrm>
            <a:off x="4495800" y="1600200"/>
            <a:ext cx="4095750" cy="4419600"/>
          </a:xfrm>
          <a:prstGeom prst="rect">
            <a:avLst/>
          </a:prstGeom>
          <a:noFill/>
          <a:ln w="3175">
            <a:solidFill>
              <a:schemeClr val="accent5"/>
            </a:solidFill>
            <a:miter lim="800000"/>
            <a:headEnd/>
            <a:tailEnd/>
          </a:ln>
        </p:spPr>
      </p:pic>
      <p:sp>
        <p:nvSpPr>
          <p:cNvPr id="14339" name="Rectangle 4"/>
          <p:cNvSpPr>
            <a:spLocks noChangeArrowheads="1"/>
          </p:cNvSpPr>
          <p:nvPr/>
        </p:nvSpPr>
        <p:spPr bwMode="auto">
          <a:xfrm>
            <a:off x="381000" y="2286000"/>
            <a:ext cx="3657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latin typeface="Palatino Linotype" pitchFamily="18" charset="0"/>
              </a:rPr>
              <a:t>A change in aggregate demand is graphically represented as a shift in the aggregate demand curve from AD1 to AD2.  It is </a:t>
            </a:r>
            <a:r>
              <a:rPr lang="en-US" sz="2800" b="1" dirty="0">
                <a:solidFill>
                  <a:srgbClr val="002060"/>
                </a:solidFill>
                <a:latin typeface="Palatino Linotype" pitchFamily="18" charset="0"/>
              </a:rPr>
              <a:t>caused by a change in spending.</a:t>
            </a:r>
          </a:p>
        </p:txBody>
      </p:sp>
      <p:sp>
        <p:nvSpPr>
          <p:cNvPr id="5" name="Rounded Rectangle 4">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Grp="1" noChangeAspect="1" noChangeArrowheads="1"/>
          </p:cNvPicPr>
          <p:nvPr>
            <p:ph idx="1"/>
          </p:nvPr>
        </p:nvPicPr>
        <p:blipFill>
          <a:blip r:embed="rId3" cstate="print"/>
          <a:srcRect r="50443"/>
          <a:stretch>
            <a:fillRect/>
          </a:stretch>
        </p:blipFill>
        <p:spPr>
          <a:xfrm>
            <a:off x="228600" y="1600200"/>
            <a:ext cx="4267200" cy="4592638"/>
          </a:xfrm>
          <a:noFill/>
          <a:ln w="3175">
            <a:solidFill>
              <a:schemeClr val="accent5"/>
            </a:solidFill>
          </a:ln>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a:ln/>
        </p:spPr>
        <p:txBody>
          <a:bodyPr/>
          <a:lstStyle/>
          <a:p>
            <a:r>
              <a:rPr lang="en-US"/>
              <a:t>Change in Aggregate Demand</a:t>
            </a:r>
          </a:p>
        </p:txBody>
      </p:sp>
      <p:pic>
        <p:nvPicPr>
          <p:cNvPr id="100357" name="Picture 5"/>
          <p:cNvPicPr>
            <a:picLocks noChangeAspect="1" noChangeArrowheads="1"/>
          </p:cNvPicPr>
          <p:nvPr/>
        </p:nvPicPr>
        <p:blipFill>
          <a:blip r:embed="rId3" cstate="print"/>
          <a:srcRect l="49557"/>
          <a:stretch>
            <a:fillRect/>
          </a:stretch>
        </p:blipFill>
        <p:spPr bwMode="auto">
          <a:xfrm>
            <a:off x="4495800" y="1752600"/>
            <a:ext cx="4343400" cy="4419600"/>
          </a:xfrm>
          <a:prstGeom prst="rect">
            <a:avLst/>
          </a:prstGeom>
          <a:noFill/>
          <a:ln w="3175">
            <a:solidFill>
              <a:schemeClr val="accent5"/>
            </a:solidFill>
            <a:miter lim="800000"/>
            <a:headEnd/>
            <a:tailEnd/>
          </a:ln>
        </p:spPr>
      </p:pic>
      <p:sp>
        <p:nvSpPr>
          <p:cNvPr id="5" name="Rounded Rectangle 4">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2000"/>
                                        <p:tgtEl>
                                          <p:spTgt spid="100356"/>
                                        </p:tgtEl>
                                      </p:cBhvr>
                                    </p:animEffect>
                                  </p:childTnLst>
                                  <p:subTnLst>
                                    <p:set>
                                      <p:cBhvr override="childStyle">
                                        <p:cTn dur="1" fill="hold" display="0" masterRel="nextClick" afterEffect="1"/>
                                        <p:tgtEl>
                                          <p:spTgt spid="10035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fade">
                                      <p:cBhvr>
                                        <p:cTn id="12" dur="20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1828800" y="2590800"/>
            <a:ext cx="4953000" cy="685800"/>
          </a:xfrm>
          <a:noFill/>
          <a:ln w="3175">
            <a:solidFill>
              <a:schemeClr val="accent5"/>
            </a:solidFill>
          </a:ln>
        </p:spPr>
        <p:txBody>
          <a:bodyPr/>
          <a:lstStyle/>
          <a:p>
            <a:pPr algn="ctr">
              <a:buFont typeface="Wingdings" pitchFamily="2" charset="2"/>
              <a:buNone/>
              <a:defRPr/>
            </a:pPr>
            <a:r>
              <a:rPr lang="en-US" sz="3600" dirty="0">
                <a:latin typeface="Times New Roman" pitchFamily="18" charset="0"/>
                <a:cs typeface="Times New Roman" pitchFamily="18" charset="0"/>
              </a:rPr>
              <a:t>Wealth </a:t>
            </a:r>
            <a:r>
              <a:rPr lang="en-US" sz="3600" b="1" dirty="0">
                <a:latin typeface="Times New Roman" pitchFamily="18" charset="0"/>
                <a:cs typeface="Times New Roman" pitchFamily="18" charset="0"/>
              </a:rPr>
              <a:t>↑</a:t>
            </a:r>
            <a:r>
              <a:rPr lang="en-US" sz="3600" dirty="0">
                <a:latin typeface="Times New Roman" pitchFamily="18" charset="0"/>
                <a:cs typeface="Times New Roman" pitchFamily="18" charset="0"/>
              </a:rPr>
              <a:t> → C </a:t>
            </a:r>
            <a:r>
              <a:rPr lang="en-US" sz="3600" b="1" dirty="0">
                <a:latin typeface="Times New Roman" pitchFamily="18" charset="0"/>
                <a:cs typeface="Times New Roman" pitchFamily="18" charset="0"/>
              </a:rPr>
              <a:t>↑</a:t>
            </a:r>
            <a:r>
              <a:rPr lang="en-US" sz="3600" dirty="0">
                <a:latin typeface="Times New Roman" pitchFamily="18" charset="0"/>
                <a:cs typeface="Times New Roman" pitchFamily="18" charset="0"/>
              </a:rPr>
              <a:t>→ AD ↑</a:t>
            </a:r>
            <a:endParaRPr lang="en-US" dirty="0"/>
          </a:p>
        </p:txBody>
      </p:sp>
      <p:sp>
        <p:nvSpPr>
          <p:cNvPr id="16386" name="Rectangle 2"/>
          <p:cNvSpPr>
            <a:spLocks noGrp="1" noChangeArrowheads="1"/>
          </p:cNvSpPr>
          <p:nvPr>
            <p:ph type="title"/>
          </p:nvPr>
        </p:nvSpPr>
        <p:spPr>
          <a:ln/>
        </p:spPr>
        <p:txBody>
          <a:bodyPr>
            <a:normAutofit fontScale="90000"/>
          </a:bodyPr>
          <a:lstStyle/>
          <a:p>
            <a:r>
              <a:rPr lang="en-US" sz="3600"/>
              <a:t>Factors That Change  Aggregate Demand &amp; Consumption/Wealth</a:t>
            </a:r>
            <a:r>
              <a:rPr lang="en-US" sz="3600" b="0"/>
              <a:t> </a:t>
            </a:r>
          </a:p>
        </p:txBody>
      </p:sp>
      <p:sp>
        <p:nvSpPr>
          <p:cNvPr id="83982" name="Text Box 14"/>
          <p:cNvSpPr txBox="1">
            <a:spLocks noChangeArrowheads="1"/>
          </p:cNvSpPr>
          <p:nvPr/>
        </p:nvSpPr>
        <p:spPr bwMode="auto">
          <a:xfrm>
            <a:off x="1828800" y="3429000"/>
            <a:ext cx="49784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Wealth</a:t>
            </a:r>
            <a:r>
              <a:rPr lang="en-US" sz="3600" b="1" dirty="0">
                <a:solidFill>
                  <a:srgbClr val="002060"/>
                </a:solidFill>
                <a:latin typeface="Times New Roman" pitchFamily="18" charset="0"/>
                <a:cs typeface="Times New Roman" pitchFamily="18" charset="0"/>
              </a:rPr>
              <a:t>↓</a:t>
            </a:r>
            <a:r>
              <a:rPr lang="en-US" sz="3600" dirty="0">
                <a:solidFill>
                  <a:srgbClr val="002060"/>
                </a:solidFill>
                <a:latin typeface="Times New Roman" pitchFamily="18" charset="0"/>
                <a:cs typeface="Times New Roman" pitchFamily="18" charset="0"/>
              </a:rPr>
              <a:t> → C </a:t>
            </a:r>
            <a:r>
              <a:rPr lang="en-US" sz="3600" b="1" dirty="0">
                <a:solidFill>
                  <a:srgbClr val="002060"/>
                </a:solidFill>
                <a:latin typeface="Times New Roman" pitchFamily="18" charset="0"/>
                <a:cs typeface="Times New Roman" pitchFamily="18" charset="0"/>
              </a:rPr>
              <a:t>↓</a:t>
            </a:r>
            <a:r>
              <a:rPr lang="en-US" sz="3600" dirty="0">
                <a:solidFill>
                  <a:srgbClr val="002060"/>
                </a:solidFill>
                <a:latin typeface="Times New Roman" pitchFamily="18" charset="0"/>
                <a:cs typeface="Times New Roman" pitchFamily="18" charset="0"/>
              </a:rPr>
              <a:t>→ AD ↓</a:t>
            </a:r>
          </a:p>
        </p:txBody>
      </p:sp>
      <p:sp>
        <p:nvSpPr>
          <p:cNvPr id="16390" name="Rectangle 22"/>
          <p:cNvSpPr>
            <a:spLocks noChangeArrowheads="1"/>
          </p:cNvSpPr>
          <p:nvPr/>
        </p:nvSpPr>
        <p:spPr bwMode="auto">
          <a:xfrm>
            <a:off x="1336675" y="1585913"/>
            <a:ext cx="6151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400" dirty="0">
                <a:solidFill>
                  <a:srgbClr val="002060"/>
                </a:solidFill>
                <a:latin typeface="Palatino Linotype" pitchFamily="18" charset="0"/>
              </a:rPr>
              <a:t>Wealth - The value of all assets owned, both</a:t>
            </a:r>
          </a:p>
          <a:p>
            <a:pPr algn="ctr"/>
            <a:r>
              <a:rPr lang="en-US" sz="2400" dirty="0">
                <a:solidFill>
                  <a:srgbClr val="002060"/>
                </a:solidFill>
                <a:latin typeface="Palatino Linotype" pitchFamily="18" charset="0"/>
              </a:rPr>
              <a:t>monetary and non- monetary</a:t>
            </a:r>
            <a:r>
              <a:rPr lang="en-US" dirty="0">
                <a:solidFill>
                  <a:srgbClr val="002060"/>
                </a:solidFill>
              </a:rPr>
              <a:t> </a:t>
            </a:r>
          </a:p>
        </p:txBody>
      </p:sp>
      <p:sp>
        <p:nvSpPr>
          <p:cNvPr id="6" name="Rounded Rectangle 5">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1">
                                            <p:bg/>
                                          </p:spTgt>
                                        </p:tgtEl>
                                        <p:attrNameLst>
                                          <p:attrName>style.visibility</p:attrName>
                                        </p:attrNameLst>
                                      </p:cBhvr>
                                      <p:to>
                                        <p:strVal val="visible"/>
                                      </p:to>
                                    </p:set>
                                    <p:animEffect transition="in" filter="fade">
                                      <p:cBhvr>
                                        <p:cTn id="7" dur="2000"/>
                                        <p:tgtEl>
                                          <p:spTgt spid="8397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fade">
                                      <p:cBhvr>
                                        <p:cTn id="12" dur="2000"/>
                                        <p:tgtEl>
                                          <p:spTgt spid="839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82"/>
                                        </p:tgtEl>
                                        <p:attrNameLst>
                                          <p:attrName>style.visibility</p:attrName>
                                        </p:attrNameLst>
                                      </p:cBhvr>
                                      <p:to>
                                        <p:strVal val="visible"/>
                                      </p:to>
                                    </p:set>
                                    <p:animEffect transition="in" filter="fade">
                                      <p:cBhvr>
                                        <p:cTn id="17" dur="2000"/>
                                        <p:tgtEl>
                                          <p:spTgt spid="83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nimBg="1"/>
      <p:bldP spid="839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630362"/>
          </a:xfrm>
          <a:ln/>
        </p:spPr>
        <p:txBody>
          <a:bodyPr/>
          <a:lstStyle/>
          <a:p>
            <a:r>
              <a:rPr lang="en-US" sz="3600"/>
              <a:t>Factors That Change  Aggregate Demand &amp; Consumption/Prices</a:t>
            </a:r>
            <a:endParaRPr lang="en-US" b="0"/>
          </a:p>
        </p:txBody>
      </p:sp>
      <p:sp>
        <p:nvSpPr>
          <p:cNvPr id="96262" name="Text Box 6"/>
          <p:cNvSpPr txBox="1">
            <a:spLocks noChangeArrowheads="1"/>
          </p:cNvSpPr>
          <p:nvPr/>
        </p:nvSpPr>
        <p:spPr bwMode="auto">
          <a:xfrm>
            <a:off x="152400" y="2133600"/>
            <a:ext cx="88392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Expect higher future prices → C↑ → AD</a:t>
            </a:r>
            <a:r>
              <a:rPr lang="en-US" sz="3600" dirty="0">
                <a:solidFill>
                  <a:srgbClr val="993300"/>
                </a:solidFill>
                <a:latin typeface="Palatino Linotype" pitchFamily="18" charset="0"/>
              </a:rPr>
              <a:t>↑</a:t>
            </a:r>
          </a:p>
        </p:txBody>
      </p:sp>
      <p:sp>
        <p:nvSpPr>
          <p:cNvPr id="96263" name="Text Box 7"/>
          <p:cNvSpPr txBox="1">
            <a:spLocks noChangeArrowheads="1"/>
          </p:cNvSpPr>
          <p:nvPr/>
        </p:nvSpPr>
        <p:spPr bwMode="auto">
          <a:xfrm>
            <a:off x="152400" y="3200400"/>
            <a:ext cx="88392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Expect lower future prices → C↓ → AD↓</a:t>
            </a:r>
          </a:p>
        </p:txBody>
      </p:sp>
      <p:sp>
        <p:nvSpPr>
          <p:cNvPr id="5" name="Rounded Rectangle 4">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fade">
                                      <p:cBhvr>
                                        <p:cTn id="7" dur="20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63"/>
                                        </p:tgtEl>
                                        <p:attrNameLst>
                                          <p:attrName>style.visibility</p:attrName>
                                        </p:attrNameLst>
                                      </p:cBhvr>
                                      <p:to>
                                        <p:strVal val="visible"/>
                                      </p:to>
                                    </p:set>
                                    <p:animEffect transition="in" filter="fade">
                                      <p:cBhvr>
                                        <p:cTn id="12" dur="20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630362"/>
          </a:xfrm>
          <a:ln/>
        </p:spPr>
        <p:txBody>
          <a:bodyPr/>
          <a:lstStyle/>
          <a:p>
            <a:r>
              <a:rPr lang="en-US" sz="3600"/>
              <a:t>Factors That Change  Aggregate Demand &amp; Consumption/Income</a:t>
            </a:r>
            <a:r>
              <a:rPr lang="en-US" b="0"/>
              <a:t> </a:t>
            </a:r>
          </a:p>
        </p:txBody>
      </p:sp>
      <p:sp>
        <p:nvSpPr>
          <p:cNvPr id="104453" name="Text Box 5"/>
          <p:cNvSpPr txBox="1">
            <a:spLocks noChangeArrowheads="1"/>
          </p:cNvSpPr>
          <p:nvPr/>
        </p:nvSpPr>
        <p:spPr bwMode="auto">
          <a:xfrm>
            <a:off x="152400" y="3276600"/>
            <a:ext cx="88392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Expect lower future income → C↓ → AD↓</a:t>
            </a:r>
          </a:p>
        </p:txBody>
      </p:sp>
      <p:sp>
        <p:nvSpPr>
          <p:cNvPr id="104454" name="Text Box 6"/>
          <p:cNvSpPr txBox="1">
            <a:spLocks noChangeArrowheads="1"/>
          </p:cNvSpPr>
          <p:nvPr/>
        </p:nvSpPr>
        <p:spPr bwMode="auto">
          <a:xfrm>
            <a:off x="152400" y="2286000"/>
            <a:ext cx="88392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Expect higher future income → C ↑ → D↑</a:t>
            </a:r>
          </a:p>
        </p:txBody>
      </p:sp>
      <p:pic>
        <p:nvPicPr>
          <p:cNvPr id="18437" name="Picture 7" descr="MPj040678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0386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fade">
                                      <p:cBhvr>
                                        <p:cTn id="7" dur="2000"/>
                                        <p:tgtEl>
                                          <p:spTgt spid="104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Effect transition="in" filter="fade">
                                      <p:cBhvr>
                                        <p:cTn id="12" dur="2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044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630362"/>
          </a:xfrm>
          <a:ln/>
        </p:spPr>
        <p:txBody>
          <a:bodyPr/>
          <a:lstStyle/>
          <a:p>
            <a:r>
              <a:rPr lang="en-US" sz="3600"/>
              <a:t>Factors That Change  Aggregate Demand &amp; Consumption/Interest Rates</a:t>
            </a:r>
            <a:r>
              <a:rPr lang="en-US" b="0"/>
              <a:t> </a:t>
            </a:r>
          </a:p>
        </p:txBody>
      </p:sp>
      <p:sp>
        <p:nvSpPr>
          <p:cNvPr id="98308" name="Text Box 4"/>
          <p:cNvSpPr txBox="1">
            <a:spLocks noChangeArrowheads="1"/>
          </p:cNvSpPr>
          <p:nvPr/>
        </p:nvSpPr>
        <p:spPr bwMode="auto">
          <a:xfrm>
            <a:off x="1219200" y="2286000"/>
            <a:ext cx="6096000" cy="644525"/>
          </a:xfrm>
          <a:prstGeom prst="rect">
            <a:avLst/>
          </a:prstGeom>
          <a:noFill/>
          <a:ln w="3175">
            <a:solidFill>
              <a:schemeClr val="accent5"/>
            </a:solidFill>
            <a:miter lim="800000"/>
            <a:headEnd/>
            <a:tailEnd/>
          </a:ln>
        </p:spPr>
        <p:txBody>
          <a:bodyPr>
            <a:spAutoFit/>
          </a:bodyPr>
          <a:lstStyle/>
          <a:p>
            <a:pPr>
              <a:defRPr/>
            </a:pPr>
            <a:r>
              <a:rPr lang="en-US" sz="3600" dirty="0">
                <a:solidFill>
                  <a:srgbClr val="002060"/>
                </a:solidFill>
                <a:latin typeface="Palatino Linotype" pitchFamily="18" charset="0"/>
              </a:rPr>
              <a:t>Interest Rate ↑ → C↓  → AD↓</a:t>
            </a:r>
            <a:r>
              <a:rPr lang="en-US" sz="3600" dirty="0">
                <a:solidFill>
                  <a:srgbClr val="002060"/>
                </a:solidFill>
                <a:latin typeface="Arial" charset="0"/>
              </a:rPr>
              <a:t> </a:t>
            </a:r>
          </a:p>
        </p:txBody>
      </p:sp>
      <p:sp>
        <p:nvSpPr>
          <p:cNvPr id="98309" name="Text Box 5"/>
          <p:cNvSpPr txBox="1">
            <a:spLocks noChangeArrowheads="1"/>
          </p:cNvSpPr>
          <p:nvPr/>
        </p:nvSpPr>
        <p:spPr bwMode="auto">
          <a:xfrm>
            <a:off x="1219200" y="3352800"/>
            <a:ext cx="6096000" cy="644525"/>
          </a:xfrm>
          <a:prstGeom prst="rect">
            <a:avLst/>
          </a:prstGeom>
          <a:noFill/>
          <a:ln w="3175">
            <a:solidFill>
              <a:schemeClr val="accent5"/>
            </a:solidFill>
            <a:miter lim="800000"/>
            <a:headEnd/>
            <a:tailEnd/>
          </a:ln>
        </p:spPr>
        <p:txBody>
          <a:bodyPr>
            <a:spAutoFit/>
          </a:bodyPr>
          <a:lstStyle/>
          <a:p>
            <a:pPr>
              <a:defRPr/>
            </a:pPr>
            <a:r>
              <a:rPr lang="en-US" sz="3600" dirty="0">
                <a:solidFill>
                  <a:srgbClr val="002060"/>
                </a:solidFill>
                <a:latin typeface="Palatino Linotype" pitchFamily="18" charset="0"/>
              </a:rPr>
              <a:t>Interest Rate ↓ → C ↑ → AD↑ </a:t>
            </a:r>
          </a:p>
        </p:txBody>
      </p:sp>
      <p:pic>
        <p:nvPicPr>
          <p:cNvPr id="18437" name="Picture 8" descr="MPj01490680000[1]"/>
          <p:cNvPicPr>
            <a:picLocks noChangeAspect="1" noChangeArrowheads="1"/>
          </p:cNvPicPr>
          <p:nvPr/>
        </p:nvPicPr>
        <p:blipFill>
          <a:blip r:embed="rId3" cstate="print"/>
          <a:srcRect/>
          <a:stretch>
            <a:fillRect/>
          </a:stretch>
        </p:blipFill>
        <p:spPr bwMode="auto">
          <a:xfrm>
            <a:off x="3124200" y="4191000"/>
            <a:ext cx="3048000" cy="2038350"/>
          </a:xfrm>
          <a:prstGeom prst="rect">
            <a:avLst/>
          </a:prstGeom>
          <a:noFill/>
          <a:ln w="9525">
            <a:solidFill>
              <a:schemeClr val="accent5"/>
            </a:solidFill>
            <a:miter lim="800000"/>
            <a:headEnd/>
            <a:tailEnd/>
          </a:ln>
        </p:spPr>
      </p:pic>
      <p:sp>
        <p:nvSpPr>
          <p:cNvPr id="6" name="Rounded Rectangle 5">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2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fade">
                                      <p:cBhvr>
                                        <p:cTn id="12" dur="20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2400" y="1524000"/>
            <a:ext cx="601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 typeface="Wingdings" pitchFamily="2" charset="2"/>
              <a:buChar char="Ø"/>
            </a:pPr>
            <a:r>
              <a:rPr lang="en-US" sz="2400" b="1" dirty="0">
                <a:solidFill>
                  <a:srgbClr val="002060"/>
                </a:solidFill>
                <a:latin typeface="Palatino Linotype" pitchFamily="18" charset="0"/>
                <a:hlinkClick r:id="rId3" action="ppaction://hlinksldjump"/>
              </a:rPr>
              <a:t>Aggregate Demand</a:t>
            </a:r>
            <a:endParaRPr lang="en-US" sz="2400" b="1" dirty="0">
              <a:solidFill>
                <a:srgbClr val="002060"/>
              </a:solidFill>
              <a:latin typeface="Palatino Linotype" pitchFamily="18" charset="0"/>
            </a:endParaRPr>
          </a:p>
          <a:p>
            <a:pPr marL="742950" lvl="1" indent="-285750">
              <a:spcBef>
                <a:spcPct val="20000"/>
              </a:spcBef>
              <a:buFont typeface="Wingdings" pitchFamily="2" charset="2"/>
              <a:buChar char="Ø"/>
            </a:pPr>
            <a:r>
              <a:rPr lang="en-US" sz="2400" b="1" dirty="0">
                <a:solidFill>
                  <a:srgbClr val="002060"/>
                </a:solidFill>
                <a:latin typeface="Palatino Linotype" pitchFamily="18" charset="0"/>
                <a:hlinkClick r:id="rId4" action="ppaction://hlinksldjump"/>
              </a:rPr>
              <a:t>Factors That Can Change C, I, and X (EX-IM) and Therefore Change AD</a:t>
            </a:r>
            <a:endParaRPr lang="en-US" sz="2400" b="1" dirty="0">
              <a:solidFill>
                <a:srgbClr val="002060"/>
              </a:solidFill>
              <a:latin typeface="Palatino Linotype" pitchFamily="18" charset="0"/>
            </a:endParaRPr>
          </a:p>
          <a:p>
            <a:pPr marL="742950" lvl="1" indent="-285750">
              <a:spcBef>
                <a:spcPct val="20000"/>
              </a:spcBef>
              <a:buFont typeface="Wingdings" pitchFamily="2" charset="2"/>
              <a:buChar char="Ø"/>
            </a:pPr>
            <a:r>
              <a:rPr lang="en-US" sz="2400" b="1" dirty="0">
                <a:solidFill>
                  <a:srgbClr val="002060"/>
                </a:solidFill>
                <a:latin typeface="Palatino Linotype" pitchFamily="18" charset="0"/>
                <a:hlinkClick r:id="rId5" action="ppaction://hlinksldjump"/>
              </a:rPr>
              <a:t>Money Supply and Velocity</a:t>
            </a:r>
            <a:endParaRPr lang="en-US" sz="2400" b="1" dirty="0">
              <a:solidFill>
                <a:srgbClr val="002060"/>
              </a:solidFill>
              <a:latin typeface="Palatino Linotype" pitchFamily="18" charset="0"/>
            </a:endParaRPr>
          </a:p>
          <a:p>
            <a:pPr marL="742950" lvl="1" indent="-285750">
              <a:spcBef>
                <a:spcPct val="20000"/>
              </a:spcBef>
              <a:buFont typeface="Wingdings" pitchFamily="2" charset="2"/>
              <a:buChar char="Ø"/>
            </a:pPr>
            <a:r>
              <a:rPr lang="en-US" sz="2400" b="1" dirty="0">
                <a:solidFill>
                  <a:srgbClr val="002060"/>
                </a:solidFill>
                <a:latin typeface="Palatino Linotype" pitchFamily="18" charset="0"/>
                <a:hlinkClick r:id="rId6" action="ppaction://hlinksldjump"/>
              </a:rPr>
              <a:t>Short-Run Aggregate Supply</a:t>
            </a:r>
            <a:r>
              <a:rPr lang="en-US" sz="2400" dirty="0">
                <a:solidFill>
                  <a:srgbClr val="002060"/>
                </a:solidFill>
                <a:latin typeface="Palatino Linotype" pitchFamily="18" charset="0"/>
                <a:hlinkClick r:id="rId6" action="ppaction://hlinksldjump"/>
              </a:rPr>
              <a:t> </a:t>
            </a:r>
            <a:endParaRPr lang="en-US" sz="2400" dirty="0">
              <a:solidFill>
                <a:srgbClr val="002060"/>
              </a:solidFill>
              <a:latin typeface="Palatino Linotype" pitchFamily="18" charset="0"/>
            </a:endParaRPr>
          </a:p>
          <a:p>
            <a:pPr marL="742950" lvl="1" indent="-285750">
              <a:spcBef>
                <a:spcPct val="20000"/>
              </a:spcBef>
              <a:buFont typeface="Wingdings" pitchFamily="2" charset="2"/>
              <a:buChar char="Ø"/>
            </a:pPr>
            <a:r>
              <a:rPr lang="en-US" sz="2400" b="1" dirty="0">
                <a:solidFill>
                  <a:srgbClr val="002060"/>
                </a:solidFill>
                <a:latin typeface="Palatino Linotype" pitchFamily="18" charset="0"/>
                <a:hlinkClick r:id="rId7" action="ppaction://hlinksldjump"/>
              </a:rPr>
              <a:t>Short-Run Equilibrium</a:t>
            </a:r>
            <a:r>
              <a:rPr lang="en-US" sz="2400" dirty="0">
                <a:solidFill>
                  <a:srgbClr val="002060"/>
                </a:solidFill>
                <a:latin typeface="Palatino Linotype" pitchFamily="18" charset="0"/>
              </a:rPr>
              <a:t> </a:t>
            </a:r>
          </a:p>
          <a:p>
            <a:pPr marL="742950" lvl="1" indent="-285750">
              <a:spcBef>
                <a:spcPct val="20000"/>
              </a:spcBef>
              <a:buFont typeface="Wingdings" pitchFamily="2" charset="2"/>
              <a:buChar char="Ø"/>
            </a:pPr>
            <a:r>
              <a:rPr lang="en-US" sz="2400" b="1" dirty="0">
                <a:solidFill>
                  <a:srgbClr val="002060"/>
                </a:solidFill>
                <a:latin typeface="Palatino Linotype" pitchFamily="18" charset="0"/>
                <a:hlinkClick r:id="rId8" action="ppaction://hlinksldjump"/>
              </a:rPr>
              <a:t>Long-Run Aggregate Supply and Long-Run Equilibrium</a:t>
            </a:r>
            <a:endParaRPr lang="en-US" sz="2400" b="1" dirty="0">
              <a:solidFill>
                <a:srgbClr val="002060"/>
              </a:solidFill>
              <a:latin typeface="Palatino Linotype" pitchFamily="18" charset="0"/>
            </a:endParaRPr>
          </a:p>
          <a:p>
            <a:pPr marL="742950" lvl="1" indent="-285750">
              <a:spcBef>
                <a:spcPct val="20000"/>
              </a:spcBef>
              <a:buFont typeface="Wingdings" pitchFamily="2" charset="2"/>
              <a:buChar char="Ø"/>
            </a:pPr>
            <a:r>
              <a:rPr lang="en-US" sz="2400" b="1" dirty="0">
                <a:solidFill>
                  <a:srgbClr val="002060"/>
                </a:solidFill>
                <a:latin typeface="Palatino Linotype" pitchFamily="18" charset="0"/>
                <a:hlinkClick r:id="rId9" action="ppaction://hlinksldjump"/>
              </a:rPr>
              <a:t>Three States of an Economy</a:t>
            </a:r>
            <a:r>
              <a:rPr lang="en-US" sz="2800" dirty="0">
                <a:solidFill>
                  <a:srgbClr val="002060"/>
                </a:solidFill>
                <a:latin typeface="Palatino Linotype" pitchFamily="18" charset="0"/>
                <a:hlinkClick r:id="rId9" action="ppaction://hlinksldjump"/>
              </a:rPr>
              <a:t> </a:t>
            </a:r>
            <a:endParaRPr lang="en-US" sz="2800" b="1" dirty="0">
              <a:solidFill>
                <a:srgbClr val="002060"/>
              </a:solidFill>
              <a:latin typeface="Palatino Linotype" pitchFamily="18" charset="0"/>
            </a:endParaRPr>
          </a:p>
          <a:p>
            <a:pPr marL="742950" lvl="1" indent="-285750">
              <a:spcBef>
                <a:spcPct val="20000"/>
              </a:spcBef>
              <a:buFont typeface="Wingdings" pitchFamily="2" charset="2"/>
              <a:buChar char="Ø"/>
            </a:pPr>
            <a:endParaRPr lang="en-US" sz="2800" b="1" dirty="0">
              <a:solidFill>
                <a:srgbClr val="993300"/>
              </a:solidFill>
              <a:latin typeface="Palatino Linotype" pitchFamily="18" charset="0"/>
            </a:endParaRPr>
          </a:p>
        </p:txBody>
      </p:sp>
      <p:sp>
        <p:nvSpPr>
          <p:cNvPr id="47107" name="Text Box 3"/>
          <p:cNvSpPr txBox="1">
            <a:spLocks noChangeArrowheads="1"/>
          </p:cNvSpPr>
          <p:nvPr/>
        </p:nvSpPr>
        <p:spPr bwMode="auto">
          <a:xfrm>
            <a:off x="1524000" y="646113"/>
            <a:ext cx="5867400" cy="708025"/>
          </a:xfrm>
          <a:prstGeom prst="rect">
            <a:avLst/>
          </a:prstGeom>
          <a:noFill/>
          <a:ln w="76200" cmpd="tri">
            <a:solidFill>
              <a:schemeClr val="accent4"/>
            </a:solidFill>
            <a:miter lim="800000"/>
            <a:headEnd/>
            <a:tailEnd/>
          </a:ln>
          <a:effectLst/>
        </p:spPr>
        <p:txBody>
          <a:bodyPr>
            <a:spAutoFit/>
          </a:bodyPr>
          <a:lstStyle/>
          <a:p>
            <a:pPr algn="ctr">
              <a:defRPr/>
            </a:pPr>
            <a:r>
              <a:rPr lang="en-US" sz="4000" b="1" dirty="0">
                <a:solidFill>
                  <a:srgbClr val="0070C0"/>
                </a:solidFill>
                <a:latin typeface="Palatino Linotype" pitchFamily="18" charset="0"/>
              </a:rPr>
              <a:t>In This Lecture…..</a:t>
            </a:r>
          </a:p>
        </p:txBody>
      </p:sp>
      <p:pic>
        <p:nvPicPr>
          <p:cNvPr id="3076" name="Picture 4" descr="38014_p01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228600" y="5715000"/>
            <a:ext cx="2743200"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C00000"/>
                </a:solidFill>
              </a:rPr>
              <a:t>To select a topic, click on its link above</a:t>
            </a:r>
          </a:p>
        </p:txBody>
      </p:sp>
      <p:sp>
        <p:nvSpPr>
          <p:cNvPr id="6" name="Rectangle 5"/>
          <p:cNvSpPr txBox="1">
            <a:spLocks noChangeArrowheads="1"/>
          </p:cNvSpPr>
          <p:nvPr/>
        </p:nvSpPr>
        <p:spPr>
          <a:xfrm>
            <a:off x="5334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3400" y="1600200"/>
            <a:ext cx="8229600" cy="4525963"/>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endParaRPr lang="en-US"/>
          </a:p>
          <a:p>
            <a:pPr>
              <a:buFont typeface="Wingdings" pitchFamily="2" charset="2"/>
              <a:buNone/>
            </a:pPr>
            <a:endParaRPr lang="en-US"/>
          </a:p>
        </p:txBody>
      </p:sp>
      <p:sp>
        <p:nvSpPr>
          <p:cNvPr id="19458" name="Rectangle 2"/>
          <p:cNvSpPr>
            <a:spLocks noGrp="1" noChangeArrowheads="1"/>
          </p:cNvSpPr>
          <p:nvPr>
            <p:ph type="title"/>
          </p:nvPr>
        </p:nvSpPr>
        <p:spPr>
          <a:xfrm>
            <a:off x="457200" y="274638"/>
            <a:ext cx="8229600" cy="1249362"/>
          </a:xfrm>
          <a:ln>
            <a:solidFill>
              <a:schemeClr val="accent5"/>
            </a:solidFill>
          </a:ln>
        </p:spPr>
        <p:txBody>
          <a:bodyPr/>
          <a:lstStyle/>
          <a:p>
            <a:pPr>
              <a:defRPr/>
            </a:pPr>
            <a:r>
              <a:rPr lang="en-US" sz="3200" dirty="0"/>
              <a:t>Factors That Change  Aggregate Demand &amp; Consumption/Income Taxes</a:t>
            </a:r>
          </a:p>
        </p:txBody>
      </p:sp>
      <p:sp>
        <p:nvSpPr>
          <p:cNvPr id="90121" name="Text Box 9"/>
          <p:cNvSpPr txBox="1">
            <a:spLocks noChangeArrowheads="1"/>
          </p:cNvSpPr>
          <p:nvPr/>
        </p:nvSpPr>
        <p:spPr bwMode="auto">
          <a:xfrm>
            <a:off x="1219200" y="2286000"/>
            <a:ext cx="64008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Income taxes ↑ → C↓  → AD↓</a:t>
            </a:r>
            <a:r>
              <a:rPr lang="en-US" sz="3600" dirty="0">
                <a:solidFill>
                  <a:srgbClr val="002060"/>
                </a:solidFill>
                <a:latin typeface="Arial" charset="0"/>
              </a:rPr>
              <a:t> </a:t>
            </a:r>
          </a:p>
        </p:txBody>
      </p:sp>
      <p:sp>
        <p:nvSpPr>
          <p:cNvPr id="90122" name="Text Box 10"/>
          <p:cNvSpPr txBox="1">
            <a:spLocks noChangeArrowheads="1"/>
          </p:cNvSpPr>
          <p:nvPr/>
        </p:nvSpPr>
        <p:spPr bwMode="auto">
          <a:xfrm>
            <a:off x="1219200" y="3352800"/>
            <a:ext cx="64008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Income taxes ↓ → C ↑ → AD↑ </a:t>
            </a:r>
          </a:p>
        </p:txBody>
      </p:sp>
      <p:pic>
        <p:nvPicPr>
          <p:cNvPr id="19462" name="Picture 12" descr="MPj03092000000[1]"/>
          <p:cNvPicPr>
            <a:picLocks noChangeAspect="1" noChangeArrowheads="1"/>
          </p:cNvPicPr>
          <p:nvPr/>
        </p:nvPicPr>
        <p:blipFill>
          <a:blip r:embed="rId3" cstate="print"/>
          <a:srcRect/>
          <a:stretch>
            <a:fillRect/>
          </a:stretch>
        </p:blipFill>
        <p:spPr bwMode="auto">
          <a:xfrm>
            <a:off x="3200400" y="4191000"/>
            <a:ext cx="2895600" cy="1935163"/>
          </a:xfrm>
          <a:prstGeom prst="rect">
            <a:avLst/>
          </a:prstGeom>
          <a:noFill/>
          <a:ln w="9525">
            <a:solidFill>
              <a:schemeClr val="accent5"/>
            </a:solidFill>
            <a:miter lim="800000"/>
            <a:headEnd/>
            <a:tailEnd/>
          </a:ln>
        </p:spPr>
      </p:pic>
      <p:sp>
        <p:nvSpPr>
          <p:cNvPr id="7" name="Rounded Rectangle 6">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21"/>
                                        </p:tgtEl>
                                        <p:attrNameLst>
                                          <p:attrName>style.visibility</p:attrName>
                                        </p:attrNameLst>
                                      </p:cBhvr>
                                      <p:to>
                                        <p:strVal val="visible"/>
                                      </p:to>
                                    </p:set>
                                    <p:animEffect transition="in" filter="fade">
                                      <p:cBhvr>
                                        <p:cTn id="7" dur="2000"/>
                                        <p:tgtEl>
                                          <p:spTgt spid="90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22"/>
                                        </p:tgtEl>
                                        <p:attrNameLst>
                                          <p:attrName>style.visibility</p:attrName>
                                        </p:attrNameLst>
                                      </p:cBhvr>
                                      <p:to>
                                        <p:strVal val="visible"/>
                                      </p:to>
                                    </p:set>
                                    <p:animEffect transition="in" filter="fade">
                                      <p:cBhvr>
                                        <p:cTn id="12" dur="2000"/>
                                        <p:tgtEl>
                                          <p:spTgt spid="90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901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endParaRPr lang="en-US"/>
          </a:p>
          <a:p>
            <a:pPr>
              <a:buFont typeface="Wingdings" pitchFamily="2" charset="2"/>
              <a:buNone/>
            </a:pPr>
            <a:endParaRPr lang="en-US"/>
          </a:p>
        </p:txBody>
      </p:sp>
      <p:sp>
        <p:nvSpPr>
          <p:cNvPr id="21506" name="Rectangle 2"/>
          <p:cNvSpPr>
            <a:spLocks noGrp="1" noChangeArrowheads="1"/>
          </p:cNvSpPr>
          <p:nvPr>
            <p:ph type="title"/>
          </p:nvPr>
        </p:nvSpPr>
        <p:spPr>
          <a:xfrm>
            <a:off x="457200" y="274638"/>
            <a:ext cx="8229600" cy="1554162"/>
          </a:xfrm>
          <a:ln/>
        </p:spPr>
        <p:txBody>
          <a:bodyPr/>
          <a:lstStyle/>
          <a:p>
            <a:r>
              <a:rPr lang="en-US" sz="3600"/>
              <a:t>Factors That Change  Aggregate Demand &amp; Investment/ Interest Rates</a:t>
            </a:r>
          </a:p>
        </p:txBody>
      </p:sp>
      <p:sp>
        <p:nvSpPr>
          <p:cNvPr id="106500" name="Text Box 4"/>
          <p:cNvSpPr txBox="1">
            <a:spLocks noChangeArrowheads="1"/>
          </p:cNvSpPr>
          <p:nvPr/>
        </p:nvSpPr>
        <p:spPr bwMode="auto">
          <a:xfrm>
            <a:off x="1219200" y="2286000"/>
            <a:ext cx="64008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Interest rates ↑ → I↓  → AD↓ </a:t>
            </a:r>
          </a:p>
        </p:txBody>
      </p:sp>
      <p:sp>
        <p:nvSpPr>
          <p:cNvPr id="106501" name="Text Box 5"/>
          <p:cNvSpPr txBox="1">
            <a:spLocks noChangeArrowheads="1"/>
          </p:cNvSpPr>
          <p:nvPr/>
        </p:nvSpPr>
        <p:spPr bwMode="auto">
          <a:xfrm>
            <a:off x="1219200" y="3352800"/>
            <a:ext cx="64008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Interest rates </a:t>
            </a:r>
            <a:r>
              <a:rPr lang="en-US" sz="3600" dirty="0">
                <a:solidFill>
                  <a:srgbClr val="002060"/>
                </a:solidFill>
                <a:latin typeface="Arial" charset="0"/>
              </a:rPr>
              <a:t>↓</a:t>
            </a:r>
            <a:r>
              <a:rPr lang="en-US" sz="3600" dirty="0">
                <a:solidFill>
                  <a:srgbClr val="002060"/>
                </a:solidFill>
                <a:latin typeface="Palatino Linotype" pitchFamily="18" charset="0"/>
              </a:rPr>
              <a:t> → I </a:t>
            </a:r>
            <a:r>
              <a:rPr lang="en-US" sz="3600" dirty="0">
                <a:solidFill>
                  <a:srgbClr val="002060"/>
                </a:solidFill>
                <a:latin typeface="Arial" charset="0"/>
              </a:rPr>
              <a:t>↑</a:t>
            </a:r>
            <a:r>
              <a:rPr lang="en-US" sz="3600" dirty="0">
                <a:solidFill>
                  <a:srgbClr val="002060"/>
                </a:solidFill>
                <a:latin typeface="Palatino Linotype" pitchFamily="18" charset="0"/>
              </a:rPr>
              <a:t> → AD</a:t>
            </a:r>
            <a:r>
              <a:rPr lang="en-US" sz="3600" dirty="0">
                <a:solidFill>
                  <a:srgbClr val="002060"/>
                </a:solidFill>
                <a:latin typeface="Arial" charset="0"/>
              </a:rPr>
              <a:t>↑</a:t>
            </a:r>
            <a:r>
              <a:rPr lang="en-US" sz="3600" dirty="0">
                <a:solidFill>
                  <a:srgbClr val="002060"/>
                </a:solidFill>
                <a:latin typeface="Palatino Linotype" pitchFamily="18" charset="0"/>
              </a:rPr>
              <a:t> </a:t>
            </a:r>
          </a:p>
        </p:txBody>
      </p:sp>
      <p:pic>
        <p:nvPicPr>
          <p:cNvPr id="20486" name="Picture 13" descr="MPj03139220000[1]"/>
          <p:cNvPicPr>
            <a:picLocks noChangeAspect="1" noChangeArrowheads="1"/>
          </p:cNvPicPr>
          <p:nvPr/>
        </p:nvPicPr>
        <p:blipFill>
          <a:blip r:embed="rId3" cstate="print"/>
          <a:srcRect/>
          <a:stretch>
            <a:fillRect/>
          </a:stretch>
        </p:blipFill>
        <p:spPr bwMode="auto">
          <a:xfrm>
            <a:off x="3352800" y="4114800"/>
            <a:ext cx="2133600" cy="2133600"/>
          </a:xfrm>
          <a:prstGeom prst="rect">
            <a:avLst/>
          </a:prstGeom>
          <a:noFill/>
          <a:ln w="9525">
            <a:solidFill>
              <a:schemeClr val="accent5"/>
            </a:solidFill>
            <a:miter lim="800000"/>
            <a:headEnd/>
            <a:tailEnd/>
          </a:ln>
        </p:spPr>
      </p:pic>
      <p:sp>
        <p:nvSpPr>
          <p:cNvPr id="7" name="Rounded Rectangle 6">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fade">
                                      <p:cBhvr>
                                        <p:cTn id="7" dur="20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fade">
                                      <p:cBhvr>
                                        <p:cTn id="12" dur="2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endParaRPr lang="en-US"/>
          </a:p>
          <a:p>
            <a:pPr>
              <a:buFont typeface="Wingdings" pitchFamily="2" charset="2"/>
              <a:buNone/>
            </a:pPr>
            <a:endParaRPr lang="en-US"/>
          </a:p>
        </p:txBody>
      </p:sp>
      <p:sp>
        <p:nvSpPr>
          <p:cNvPr id="22530" name="Rectangle 2"/>
          <p:cNvSpPr>
            <a:spLocks noGrp="1" noChangeArrowheads="1"/>
          </p:cNvSpPr>
          <p:nvPr>
            <p:ph type="title"/>
          </p:nvPr>
        </p:nvSpPr>
        <p:spPr>
          <a:xfrm>
            <a:off x="457200" y="274638"/>
            <a:ext cx="8229600" cy="1554162"/>
          </a:xfrm>
          <a:ln/>
        </p:spPr>
        <p:txBody>
          <a:bodyPr/>
          <a:lstStyle/>
          <a:p>
            <a:r>
              <a:rPr lang="en-US" sz="3600"/>
              <a:t>Factors That Change  Aggregate Demand &amp; Investment/ Future Sales</a:t>
            </a:r>
          </a:p>
        </p:txBody>
      </p:sp>
      <p:sp>
        <p:nvSpPr>
          <p:cNvPr id="108548" name="Text Box 4"/>
          <p:cNvSpPr txBox="1">
            <a:spLocks noChangeArrowheads="1"/>
          </p:cNvSpPr>
          <p:nvPr/>
        </p:nvSpPr>
        <p:spPr bwMode="auto">
          <a:xfrm>
            <a:off x="381000" y="3276600"/>
            <a:ext cx="8229600" cy="582613"/>
          </a:xfrm>
          <a:prstGeom prst="rect">
            <a:avLst/>
          </a:prstGeom>
          <a:noFill/>
          <a:ln w="3175">
            <a:solidFill>
              <a:schemeClr val="accent5"/>
            </a:solidFill>
            <a:miter lim="800000"/>
            <a:headEnd/>
            <a:tailEnd/>
          </a:ln>
        </p:spPr>
        <p:txBody>
          <a:bodyPr>
            <a:spAutoFit/>
          </a:bodyPr>
          <a:lstStyle/>
          <a:p>
            <a:pPr algn="ctr">
              <a:defRPr/>
            </a:pPr>
            <a:r>
              <a:rPr lang="en-US" sz="3200" dirty="0">
                <a:solidFill>
                  <a:srgbClr val="002060"/>
                </a:solidFill>
                <a:latin typeface="Palatino Linotype" pitchFamily="18" charset="0"/>
              </a:rPr>
              <a:t>Pessimistic about future sales → I↓  → AD↓</a:t>
            </a:r>
            <a:r>
              <a:rPr lang="en-US" sz="3200" dirty="0">
                <a:solidFill>
                  <a:srgbClr val="002060"/>
                </a:solidFill>
                <a:latin typeface="Arial" charset="0"/>
              </a:rPr>
              <a:t> </a:t>
            </a:r>
          </a:p>
        </p:txBody>
      </p:sp>
      <p:sp>
        <p:nvSpPr>
          <p:cNvPr id="108549" name="Text Box 5"/>
          <p:cNvSpPr txBox="1">
            <a:spLocks noChangeArrowheads="1"/>
          </p:cNvSpPr>
          <p:nvPr/>
        </p:nvSpPr>
        <p:spPr bwMode="auto">
          <a:xfrm>
            <a:off x="381000" y="2362200"/>
            <a:ext cx="8229600" cy="582613"/>
          </a:xfrm>
          <a:prstGeom prst="rect">
            <a:avLst/>
          </a:prstGeom>
          <a:noFill/>
          <a:ln w="3175">
            <a:solidFill>
              <a:schemeClr val="accent5"/>
            </a:solidFill>
            <a:miter lim="800000"/>
            <a:headEnd/>
            <a:tailEnd/>
          </a:ln>
        </p:spPr>
        <p:txBody>
          <a:bodyPr>
            <a:spAutoFit/>
          </a:bodyPr>
          <a:lstStyle/>
          <a:p>
            <a:pPr algn="ctr">
              <a:defRPr/>
            </a:pPr>
            <a:r>
              <a:rPr lang="en-US" sz="3200" dirty="0">
                <a:solidFill>
                  <a:srgbClr val="002060"/>
                </a:solidFill>
                <a:latin typeface="Palatino Linotype" pitchFamily="18" charset="0"/>
              </a:rPr>
              <a:t>Optimistic about future sales → I ↑ → AD↑ </a:t>
            </a:r>
          </a:p>
        </p:txBody>
      </p:sp>
      <p:pic>
        <p:nvPicPr>
          <p:cNvPr id="21510" name="Picture 7" descr="MPj03900970000[1]"/>
          <p:cNvPicPr>
            <a:picLocks noChangeAspect="1" noChangeArrowheads="1"/>
          </p:cNvPicPr>
          <p:nvPr/>
        </p:nvPicPr>
        <p:blipFill>
          <a:blip r:embed="rId3" cstate="print"/>
          <a:srcRect/>
          <a:stretch>
            <a:fillRect/>
          </a:stretch>
        </p:blipFill>
        <p:spPr bwMode="auto">
          <a:xfrm>
            <a:off x="3276600" y="4114800"/>
            <a:ext cx="2819400" cy="2011363"/>
          </a:xfrm>
          <a:prstGeom prst="rect">
            <a:avLst/>
          </a:prstGeom>
          <a:noFill/>
          <a:ln w="9525">
            <a:solidFill>
              <a:schemeClr val="accent5"/>
            </a:solidFill>
            <a:miter lim="800000"/>
            <a:headEnd/>
            <a:tailEnd/>
          </a:ln>
        </p:spPr>
      </p:pic>
      <p:sp>
        <p:nvSpPr>
          <p:cNvPr id="7" name="Rounded Rectangle 6">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fade">
                                      <p:cBhvr>
                                        <p:cTn id="7" dur="2000"/>
                                        <p:tgtEl>
                                          <p:spTgt spid="108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fade">
                                      <p:cBhvr>
                                        <p:cTn id="12" dur="2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endParaRPr lang="en-US"/>
          </a:p>
          <a:p>
            <a:pPr>
              <a:buFont typeface="Wingdings" pitchFamily="2" charset="2"/>
              <a:buNone/>
            </a:pPr>
            <a:endParaRPr lang="en-US"/>
          </a:p>
        </p:txBody>
      </p:sp>
      <p:sp>
        <p:nvSpPr>
          <p:cNvPr id="23554" name="Rectangle 2"/>
          <p:cNvSpPr>
            <a:spLocks noGrp="1" noChangeArrowheads="1"/>
          </p:cNvSpPr>
          <p:nvPr>
            <p:ph type="title"/>
          </p:nvPr>
        </p:nvSpPr>
        <p:spPr>
          <a:xfrm>
            <a:off x="304800" y="228600"/>
            <a:ext cx="8534400" cy="1371600"/>
          </a:xfrm>
          <a:ln/>
        </p:spPr>
        <p:txBody>
          <a:bodyPr/>
          <a:lstStyle/>
          <a:p>
            <a:r>
              <a:rPr lang="en-US" sz="3600"/>
              <a:t>Factors That Change  Aggregate Demand &amp; Investment/ Business Taxes</a:t>
            </a:r>
          </a:p>
        </p:txBody>
      </p:sp>
      <p:sp>
        <p:nvSpPr>
          <p:cNvPr id="112644" name="Text Box 4"/>
          <p:cNvSpPr txBox="1">
            <a:spLocks noChangeArrowheads="1"/>
          </p:cNvSpPr>
          <p:nvPr/>
        </p:nvSpPr>
        <p:spPr bwMode="auto">
          <a:xfrm>
            <a:off x="914400" y="3048000"/>
            <a:ext cx="66294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Business taxes↑ </a:t>
            </a:r>
            <a:r>
              <a:rPr lang="en-US" sz="3600" b="1" dirty="0">
                <a:solidFill>
                  <a:srgbClr val="002060"/>
                </a:solidFill>
                <a:latin typeface="Palatino Linotype" pitchFamily="18" charset="0"/>
              </a:rPr>
              <a:t>→</a:t>
            </a:r>
            <a:r>
              <a:rPr lang="en-US" sz="3600" dirty="0">
                <a:solidFill>
                  <a:srgbClr val="002060"/>
                </a:solidFill>
                <a:latin typeface="Palatino Linotype" pitchFamily="18" charset="0"/>
              </a:rPr>
              <a:t> I↓  → AD↓</a:t>
            </a:r>
          </a:p>
        </p:txBody>
      </p:sp>
      <p:sp>
        <p:nvSpPr>
          <p:cNvPr id="112645" name="Text Box 5"/>
          <p:cNvSpPr txBox="1">
            <a:spLocks noChangeArrowheads="1"/>
          </p:cNvSpPr>
          <p:nvPr/>
        </p:nvSpPr>
        <p:spPr bwMode="auto">
          <a:xfrm>
            <a:off x="914400" y="2057400"/>
            <a:ext cx="6629400" cy="644525"/>
          </a:xfrm>
          <a:prstGeom prst="rect">
            <a:avLst/>
          </a:prstGeom>
          <a:noFill/>
          <a:ln w="3175">
            <a:solidFill>
              <a:schemeClr val="accent5"/>
            </a:solidFill>
            <a:miter lim="800000"/>
            <a:headEnd/>
            <a:tailEnd/>
          </a:ln>
        </p:spPr>
        <p:txBody>
          <a:bodyPr>
            <a:spAutoFit/>
          </a:bodyPr>
          <a:lstStyle/>
          <a:p>
            <a:pPr algn="ctr">
              <a:defRPr/>
            </a:pPr>
            <a:r>
              <a:rPr lang="en-US" sz="3600" dirty="0">
                <a:solidFill>
                  <a:srgbClr val="002060"/>
                </a:solidFill>
                <a:latin typeface="Palatino Linotype" pitchFamily="18" charset="0"/>
              </a:rPr>
              <a:t>Business taxes</a:t>
            </a:r>
            <a:r>
              <a:rPr lang="en-US" sz="3600" dirty="0">
                <a:solidFill>
                  <a:srgbClr val="002060"/>
                </a:solidFill>
                <a:latin typeface="Arial" charset="0"/>
              </a:rPr>
              <a:t>↓</a:t>
            </a:r>
            <a:r>
              <a:rPr lang="en-US" sz="3600" dirty="0">
                <a:solidFill>
                  <a:srgbClr val="002060"/>
                </a:solidFill>
                <a:latin typeface="Palatino Linotype" pitchFamily="18" charset="0"/>
              </a:rPr>
              <a:t> → I↑ → AD↑</a:t>
            </a:r>
            <a:endParaRPr lang="en-US" sz="3200" dirty="0">
              <a:solidFill>
                <a:srgbClr val="002060"/>
              </a:solidFill>
              <a:latin typeface="Palatino Linotype" pitchFamily="18" charset="0"/>
            </a:endParaRPr>
          </a:p>
        </p:txBody>
      </p:sp>
      <p:sp>
        <p:nvSpPr>
          <p:cNvPr id="6" name="Rounded Rectangle 5">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fade">
                                      <p:cBhvr>
                                        <p:cTn id="7" dur="20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fade">
                                      <p:cBhvr>
                                        <p:cTn id="12" dur="2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animBg="1"/>
      <p:bldP spid="1126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endParaRPr lang="en-US"/>
          </a:p>
          <a:p>
            <a:pPr>
              <a:buFont typeface="Wingdings" pitchFamily="2" charset="2"/>
              <a:buNone/>
            </a:pPr>
            <a:endParaRPr lang="en-US"/>
          </a:p>
        </p:txBody>
      </p:sp>
      <p:sp>
        <p:nvSpPr>
          <p:cNvPr id="24578" name="Rectangle 2"/>
          <p:cNvSpPr>
            <a:spLocks noGrp="1" noChangeArrowheads="1"/>
          </p:cNvSpPr>
          <p:nvPr>
            <p:ph type="title"/>
          </p:nvPr>
        </p:nvSpPr>
        <p:spPr>
          <a:xfrm>
            <a:off x="304800" y="228600"/>
            <a:ext cx="8534400" cy="1371600"/>
          </a:xfrm>
          <a:ln/>
        </p:spPr>
        <p:txBody>
          <a:bodyPr/>
          <a:lstStyle/>
          <a:p>
            <a:r>
              <a:rPr lang="en-US" sz="3200"/>
              <a:t>Factors That Change  Aggregate Demand &amp; Net Exports/ Foreign Real National Income</a:t>
            </a:r>
          </a:p>
        </p:txBody>
      </p:sp>
      <p:sp>
        <p:nvSpPr>
          <p:cNvPr id="114692" name="Text Box 4"/>
          <p:cNvSpPr txBox="1">
            <a:spLocks noChangeArrowheads="1"/>
          </p:cNvSpPr>
          <p:nvPr/>
        </p:nvSpPr>
        <p:spPr bwMode="auto">
          <a:xfrm>
            <a:off x="304800" y="2895600"/>
            <a:ext cx="8610600" cy="522288"/>
          </a:xfrm>
          <a:prstGeom prst="rect">
            <a:avLst/>
          </a:prstGeom>
          <a:noFill/>
          <a:ln w="3175">
            <a:solidFill>
              <a:schemeClr val="accent5"/>
            </a:solidFill>
            <a:miter lim="800000"/>
            <a:headEnd/>
            <a:tailEnd/>
          </a:ln>
        </p:spPr>
        <p:txBody>
          <a:bodyPr>
            <a:spAutoFit/>
          </a:bodyPr>
          <a:lstStyle/>
          <a:p>
            <a:pPr>
              <a:defRPr/>
            </a:pPr>
            <a:r>
              <a:rPr lang="en-US" sz="2800" dirty="0">
                <a:solidFill>
                  <a:srgbClr val="002060"/>
                </a:solidFill>
                <a:latin typeface="Palatino Linotype" pitchFamily="18" charset="0"/>
              </a:rPr>
              <a:t>Foreign real national income </a:t>
            </a:r>
            <a:r>
              <a:rPr lang="en-US" sz="2800" dirty="0">
                <a:solidFill>
                  <a:srgbClr val="002060"/>
                </a:solidFill>
                <a:latin typeface="Arial" charset="0"/>
              </a:rPr>
              <a:t>↓</a:t>
            </a:r>
            <a:r>
              <a:rPr lang="en-US" sz="2800" dirty="0">
                <a:solidFill>
                  <a:srgbClr val="002060"/>
                </a:solidFill>
                <a:latin typeface="Palatino Linotype" pitchFamily="18" charset="0"/>
              </a:rPr>
              <a:t> → EX</a:t>
            </a:r>
            <a:r>
              <a:rPr lang="en-US" sz="2800" dirty="0">
                <a:solidFill>
                  <a:srgbClr val="002060"/>
                </a:solidFill>
                <a:latin typeface="Arial" charset="0"/>
              </a:rPr>
              <a:t>↓ → </a:t>
            </a:r>
            <a:r>
              <a:rPr lang="en-US" sz="2800" dirty="0">
                <a:solidFill>
                  <a:srgbClr val="002060"/>
                </a:solidFill>
                <a:latin typeface="Palatino Linotype" pitchFamily="18" charset="0"/>
              </a:rPr>
              <a:t>NX↓ →AD</a:t>
            </a:r>
            <a:r>
              <a:rPr lang="en-US" sz="2800" dirty="0">
                <a:solidFill>
                  <a:srgbClr val="002060"/>
                </a:solidFill>
                <a:latin typeface="Arial" charset="0"/>
              </a:rPr>
              <a:t>↓</a:t>
            </a:r>
          </a:p>
        </p:txBody>
      </p:sp>
      <p:sp>
        <p:nvSpPr>
          <p:cNvPr id="114693" name="Text Box 5"/>
          <p:cNvSpPr txBox="1">
            <a:spLocks noChangeArrowheads="1"/>
          </p:cNvSpPr>
          <p:nvPr/>
        </p:nvSpPr>
        <p:spPr bwMode="auto">
          <a:xfrm>
            <a:off x="304800" y="1981200"/>
            <a:ext cx="8610600" cy="522288"/>
          </a:xfrm>
          <a:prstGeom prst="rect">
            <a:avLst/>
          </a:prstGeom>
          <a:noFill/>
          <a:ln w="3175">
            <a:solidFill>
              <a:schemeClr val="accent5"/>
            </a:solidFill>
            <a:miter lim="800000"/>
            <a:headEnd/>
            <a:tailEnd/>
          </a:ln>
        </p:spPr>
        <p:txBody>
          <a:bodyPr>
            <a:spAutoFit/>
          </a:bodyPr>
          <a:lstStyle/>
          <a:p>
            <a:pPr>
              <a:defRPr/>
            </a:pPr>
            <a:r>
              <a:rPr lang="en-US" sz="2800" dirty="0">
                <a:solidFill>
                  <a:srgbClr val="002060"/>
                </a:solidFill>
                <a:latin typeface="Palatino Linotype" pitchFamily="18" charset="0"/>
              </a:rPr>
              <a:t>Foreign real national income ↑ → EX</a:t>
            </a:r>
            <a:r>
              <a:rPr lang="en-US" sz="2800" dirty="0">
                <a:solidFill>
                  <a:srgbClr val="002060"/>
                </a:solidFill>
                <a:latin typeface="Arial" charset="0"/>
              </a:rPr>
              <a:t>↑ → </a:t>
            </a:r>
            <a:r>
              <a:rPr lang="en-US" sz="2800" dirty="0">
                <a:solidFill>
                  <a:srgbClr val="002060"/>
                </a:solidFill>
                <a:latin typeface="Palatino Linotype" pitchFamily="18" charset="0"/>
              </a:rPr>
              <a:t>NX</a:t>
            </a:r>
            <a:r>
              <a:rPr lang="en-US" sz="2800" dirty="0">
                <a:solidFill>
                  <a:srgbClr val="002060"/>
                </a:solidFill>
                <a:latin typeface="Arial" charset="0"/>
              </a:rPr>
              <a:t>↑</a:t>
            </a:r>
            <a:r>
              <a:rPr lang="en-US" sz="2800" dirty="0">
                <a:solidFill>
                  <a:srgbClr val="002060"/>
                </a:solidFill>
                <a:latin typeface="Palatino Linotype" pitchFamily="18" charset="0"/>
              </a:rPr>
              <a:t> →AD</a:t>
            </a:r>
            <a:r>
              <a:rPr lang="en-US" sz="2800" dirty="0">
                <a:solidFill>
                  <a:srgbClr val="002060"/>
                </a:solidFill>
                <a:latin typeface="Arial" charset="0"/>
              </a:rPr>
              <a:t>↑</a:t>
            </a:r>
            <a:r>
              <a:rPr lang="en-US" sz="2800" dirty="0">
                <a:solidFill>
                  <a:srgbClr val="002060"/>
                </a:solidFill>
                <a:latin typeface="Palatino Linotype" pitchFamily="18" charset="0"/>
              </a:rPr>
              <a:t> </a:t>
            </a:r>
          </a:p>
        </p:txBody>
      </p:sp>
      <p:pic>
        <p:nvPicPr>
          <p:cNvPr id="23558" name="Picture 7" descr="MPj04032480000[1]"/>
          <p:cNvPicPr>
            <a:picLocks noChangeAspect="1" noChangeArrowheads="1"/>
          </p:cNvPicPr>
          <p:nvPr/>
        </p:nvPicPr>
        <p:blipFill>
          <a:blip r:embed="rId3" cstate="print"/>
          <a:srcRect/>
          <a:stretch>
            <a:fillRect/>
          </a:stretch>
        </p:blipFill>
        <p:spPr bwMode="auto">
          <a:xfrm>
            <a:off x="2971800" y="3733800"/>
            <a:ext cx="3444875" cy="2295525"/>
          </a:xfrm>
          <a:prstGeom prst="rect">
            <a:avLst/>
          </a:prstGeom>
          <a:noFill/>
          <a:ln w="9525">
            <a:solidFill>
              <a:schemeClr val="accent5"/>
            </a:solidFill>
            <a:miter lim="800000"/>
            <a:headEnd/>
            <a:tailEnd/>
          </a:ln>
        </p:spPr>
      </p:pic>
      <p:sp>
        <p:nvSpPr>
          <p:cNvPr id="7" name="Rounded Rectangle 6">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fade">
                                      <p:cBhvr>
                                        <p:cTn id="7" dur="2000"/>
                                        <p:tgtEl>
                                          <p:spTgt spid="114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692"/>
                                        </p:tgtEl>
                                        <p:attrNameLst>
                                          <p:attrName>style.visibility</p:attrName>
                                        </p:attrNameLst>
                                      </p:cBhvr>
                                      <p:to>
                                        <p:strVal val="visible"/>
                                      </p:to>
                                    </p:set>
                                    <p:animEffect transition="in" filter="fade">
                                      <p:cBhvr>
                                        <p:cTn id="12" dur="2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8534400" cy="1371600"/>
          </a:xfrm>
          <a:ln/>
        </p:spPr>
        <p:txBody>
          <a:bodyPr/>
          <a:lstStyle/>
          <a:p>
            <a:r>
              <a:rPr lang="en-US" sz="3200"/>
              <a:t>Factors That Change  Aggregate Demand &amp; Net Exports/ Exchange Rate</a:t>
            </a:r>
          </a:p>
        </p:txBody>
      </p:sp>
      <p:sp>
        <p:nvSpPr>
          <p:cNvPr id="122884" name="Text Box 4"/>
          <p:cNvSpPr txBox="1">
            <a:spLocks noChangeArrowheads="1"/>
          </p:cNvSpPr>
          <p:nvPr/>
        </p:nvSpPr>
        <p:spPr bwMode="auto">
          <a:xfrm>
            <a:off x="304800" y="2895600"/>
            <a:ext cx="8610600" cy="522288"/>
          </a:xfrm>
          <a:prstGeom prst="rect">
            <a:avLst/>
          </a:prstGeom>
          <a:noFill/>
          <a:ln w="3175">
            <a:solidFill>
              <a:schemeClr val="accent5"/>
            </a:solidFill>
            <a:miter lim="800000"/>
            <a:headEnd/>
            <a:tailEnd/>
          </a:ln>
        </p:spPr>
        <p:txBody>
          <a:bodyPr>
            <a:spAutoFit/>
          </a:bodyPr>
          <a:lstStyle/>
          <a:p>
            <a:pPr>
              <a:defRPr/>
            </a:pPr>
            <a:r>
              <a:rPr lang="en-US" sz="2800" dirty="0">
                <a:solidFill>
                  <a:srgbClr val="002060"/>
                </a:solidFill>
                <a:latin typeface="Palatino Linotype" pitchFamily="18" charset="0"/>
              </a:rPr>
              <a:t>US $ appreciates → EX↓ and IM ↑ → NX↓ →AD↓</a:t>
            </a:r>
          </a:p>
        </p:txBody>
      </p:sp>
      <p:sp>
        <p:nvSpPr>
          <p:cNvPr id="122885" name="Text Box 5"/>
          <p:cNvSpPr txBox="1">
            <a:spLocks noChangeArrowheads="1"/>
          </p:cNvSpPr>
          <p:nvPr/>
        </p:nvSpPr>
        <p:spPr bwMode="auto">
          <a:xfrm>
            <a:off x="304800" y="1981200"/>
            <a:ext cx="8610600" cy="522288"/>
          </a:xfrm>
          <a:prstGeom prst="rect">
            <a:avLst/>
          </a:prstGeom>
          <a:noFill/>
          <a:ln w="3175">
            <a:solidFill>
              <a:schemeClr val="accent5"/>
            </a:solidFill>
            <a:miter lim="800000"/>
            <a:headEnd/>
            <a:tailEnd/>
          </a:ln>
        </p:spPr>
        <p:txBody>
          <a:bodyPr>
            <a:spAutoFit/>
          </a:bodyPr>
          <a:lstStyle/>
          <a:p>
            <a:pPr>
              <a:defRPr/>
            </a:pPr>
            <a:r>
              <a:rPr lang="en-US" sz="2800" dirty="0">
                <a:solidFill>
                  <a:srgbClr val="002060"/>
                </a:solidFill>
                <a:latin typeface="Palatino Linotype" pitchFamily="18" charset="0"/>
              </a:rPr>
              <a:t>US $ depreciates → EX↑ and IM ↓ → NX↑ →AD↑ </a:t>
            </a:r>
          </a:p>
        </p:txBody>
      </p:sp>
      <p:pic>
        <p:nvPicPr>
          <p:cNvPr id="24581" name="Picture 8" descr="MPj04006450000[1]"/>
          <p:cNvPicPr>
            <a:picLocks noChangeAspect="1" noChangeArrowheads="1"/>
          </p:cNvPicPr>
          <p:nvPr/>
        </p:nvPicPr>
        <p:blipFill>
          <a:blip r:embed="rId3" cstate="print"/>
          <a:srcRect/>
          <a:stretch>
            <a:fillRect/>
          </a:stretch>
        </p:blipFill>
        <p:spPr bwMode="auto">
          <a:xfrm>
            <a:off x="3505200" y="3657600"/>
            <a:ext cx="1951038" cy="2438400"/>
          </a:xfrm>
          <a:prstGeom prst="rect">
            <a:avLst/>
          </a:prstGeom>
          <a:noFill/>
          <a:ln w="9525">
            <a:solidFill>
              <a:schemeClr val="accent5"/>
            </a:solidFill>
            <a:miter lim="800000"/>
            <a:headEnd/>
            <a:tailEnd/>
          </a:ln>
        </p:spPr>
      </p:pic>
      <p:sp>
        <p:nvSpPr>
          <p:cNvPr id="122889" name="Rectangle 9"/>
          <p:cNvSpPr>
            <a:spLocks noChangeArrowheads="1"/>
          </p:cNvSpPr>
          <p:nvPr/>
        </p:nvSpPr>
        <p:spPr bwMode="auto">
          <a:xfrm>
            <a:off x="152400" y="4775200"/>
            <a:ext cx="2895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solidFill>
                  <a:srgbClr val="002060"/>
                </a:solidFill>
                <a:latin typeface="Palatino Linotype" pitchFamily="18" charset="0"/>
              </a:rPr>
              <a:t>Appreciation</a:t>
            </a:r>
            <a:endParaRPr lang="en-US">
              <a:solidFill>
                <a:srgbClr val="002060"/>
              </a:solidFill>
              <a:latin typeface="Palatino Linotype" pitchFamily="18" charset="0"/>
            </a:endParaRPr>
          </a:p>
          <a:p>
            <a:pPr algn="ctr"/>
            <a:r>
              <a:rPr lang="en-US">
                <a:solidFill>
                  <a:srgbClr val="002060"/>
                </a:solidFill>
                <a:latin typeface="Palatino Linotype" pitchFamily="18" charset="0"/>
              </a:rPr>
              <a:t>An increase in the value of one currency relative to other currencies.</a:t>
            </a:r>
            <a:r>
              <a:rPr lang="en-US">
                <a:solidFill>
                  <a:srgbClr val="002060"/>
                </a:solidFill>
              </a:rPr>
              <a:t> </a:t>
            </a:r>
          </a:p>
        </p:txBody>
      </p:sp>
      <p:sp>
        <p:nvSpPr>
          <p:cNvPr id="122890" name="Rectangle 10"/>
          <p:cNvSpPr>
            <a:spLocks noChangeArrowheads="1"/>
          </p:cNvSpPr>
          <p:nvPr/>
        </p:nvSpPr>
        <p:spPr bwMode="auto">
          <a:xfrm>
            <a:off x="5943600" y="4800600"/>
            <a:ext cx="281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solidFill>
                  <a:srgbClr val="002060"/>
                </a:solidFill>
                <a:latin typeface="Palatino Linotype" pitchFamily="18" charset="0"/>
              </a:rPr>
              <a:t>Depreciation</a:t>
            </a:r>
            <a:endParaRPr lang="en-US">
              <a:solidFill>
                <a:srgbClr val="002060"/>
              </a:solidFill>
              <a:latin typeface="Palatino Linotype" pitchFamily="18" charset="0"/>
            </a:endParaRPr>
          </a:p>
          <a:p>
            <a:pPr algn="ctr"/>
            <a:r>
              <a:rPr lang="en-US">
                <a:solidFill>
                  <a:srgbClr val="002060"/>
                </a:solidFill>
                <a:latin typeface="Palatino Linotype" pitchFamily="18" charset="0"/>
              </a:rPr>
              <a:t>A decrease in the value of one currency relative to other currencies.</a:t>
            </a:r>
          </a:p>
        </p:txBody>
      </p:sp>
      <p:sp>
        <p:nvSpPr>
          <p:cNvPr id="8" name="Rounded Rectangle 7">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fade">
                                      <p:cBhvr>
                                        <p:cTn id="7" dur="2000"/>
                                        <p:tgtEl>
                                          <p:spTgt spid="1228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90"/>
                                        </p:tgtEl>
                                        <p:attrNameLst>
                                          <p:attrName>style.visibility</p:attrName>
                                        </p:attrNameLst>
                                      </p:cBhvr>
                                      <p:to>
                                        <p:strVal val="visible"/>
                                      </p:to>
                                    </p:set>
                                    <p:animEffect transition="in" filter="fade">
                                      <p:cBhvr>
                                        <p:cTn id="10" dur="2000"/>
                                        <p:tgtEl>
                                          <p:spTgt spid="1228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4"/>
                                        </p:tgtEl>
                                        <p:attrNameLst>
                                          <p:attrName>style.visibility</p:attrName>
                                        </p:attrNameLst>
                                      </p:cBhvr>
                                      <p:to>
                                        <p:strVal val="visible"/>
                                      </p:to>
                                    </p:set>
                                    <p:animEffect transition="in" filter="fade">
                                      <p:cBhvr>
                                        <p:cTn id="15" dur="2000"/>
                                        <p:tgtEl>
                                          <p:spTgt spid="1228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2889"/>
                                        </p:tgtEl>
                                        <p:attrNameLst>
                                          <p:attrName>style.visibility</p:attrName>
                                        </p:attrNameLst>
                                      </p:cBhvr>
                                      <p:to>
                                        <p:strVal val="visible"/>
                                      </p:to>
                                    </p:set>
                                    <p:animEffect transition="in" filter="fade">
                                      <p:cBhvr>
                                        <p:cTn id="18" dur="2000"/>
                                        <p:tgtEl>
                                          <p:spTgt spid="122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5" grpId="0" animBg="1"/>
      <p:bldP spid="122889" grpId="0"/>
      <p:bldP spid="1228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76400" y="1752600"/>
            <a:ext cx="5029200" cy="609600"/>
          </a:xfrm>
          <a:noFill/>
          <a:ln w="1270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Interest rate ↑ → </a:t>
            </a:r>
            <a:r>
              <a:rPr lang="en-US" i="1"/>
              <a:t>I↓ → AD↓</a:t>
            </a:r>
          </a:p>
        </p:txBody>
      </p:sp>
      <p:sp>
        <p:nvSpPr>
          <p:cNvPr id="26626" name="Rectangle 2"/>
          <p:cNvSpPr>
            <a:spLocks noGrp="1" noChangeArrowheads="1"/>
          </p:cNvSpPr>
          <p:nvPr>
            <p:ph type="title"/>
          </p:nvPr>
        </p:nvSpPr>
        <p:spPr>
          <a:ln/>
        </p:spPr>
        <p:txBody>
          <a:bodyPr>
            <a:normAutofit fontScale="90000"/>
          </a:bodyPr>
          <a:lstStyle/>
          <a:p>
            <a:r>
              <a:rPr lang="en-US" sz="3600"/>
              <a:t>Factors That Change  Investment/Interest Rate</a:t>
            </a:r>
          </a:p>
        </p:txBody>
      </p:sp>
      <p:sp>
        <p:nvSpPr>
          <p:cNvPr id="9" name="Rectangle 8"/>
          <p:cNvSpPr/>
          <p:nvPr/>
        </p:nvSpPr>
        <p:spPr>
          <a:xfrm>
            <a:off x="1676400" y="2743200"/>
            <a:ext cx="5064125" cy="584200"/>
          </a:xfrm>
          <a:prstGeom prst="rect">
            <a:avLst/>
          </a:prstGeom>
          <a:ln w="12700">
            <a:solidFill>
              <a:schemeClr val="bg1"/>
            </a:solidFill>
          </a:ln>
        </p:spPr>
        <p:txBody>
          <a:bodyPr wrap="none">
            <a:spAutoFit/>
          </a:bodyPr>
          <a:lstStyle/>
          <a:p>
            <a:pPr>
              <a:defRPr/>
            </a:pPr>
            <a:r>
              <a:rPr lang="en-US" sz="3200" dirty="0">
                <a:solidFill>
                  <a:srgbClr val="002060"/>
                </a:solidFill>
                <a:latin typeface="+mn-lt"/>
              </a:rPr>
              <a:t>Interest rate ↓ → </a:t>
            </a:r>
            <a:r>
              <a:rPr lang="en-US" sz="3200" i="1" dirty="0">
                <a:solidFill>
                  <a:srgbClr val="002060"/>
                </a:solidFill>
                <a:latin typeface="+mn-lt"/>
              </a:rPr>
              <a:t>I↑ → AD↑</a:t>
            </a:r>
            <a:endParaRPr lang="en-US" sz="3200" dirty="0">
              <a:solidFill>
                <a:srgbClr val="002060"/>
              </a:solidFill>
              <a:latin typeface="+mn-lt"/>
            </a:endParaRPr>
          </a:p>
        </p:txBody>
      </p:sp>
      <p:sp>
        <p:nvSpPr>
          <p:cNvPr id="10" name="Rectangle 9"/>
          <p:cNvSpPr/>
          <p:nvPr/>
        </p:nvSpPr>
        <p:spPr>
          <a:xfrm>
            <a:off x="838200" y="3810000"/>
            <a:ext cx="7391400" cy="2308225"/>
          </a:xfrm>
          <a:prstGeom prst="rect">
            <a:avLst/>
          </a:prstGeom>
        </p:spPr>
        <p:txBody>
          <a:bodyPr>
            <a:spAutoFit/>
          </a:bodyPr>
          <a:lstStyle/>
          <a:p>
            <a:pPr>
              <a:buFont typeface="Wingdings" pitchFamily="2" charset="2"/>
              <a:buChar char="Ø"/>
              <a:defRPr/>
            </a:pPr>
            <a:r>
              <a:rPr lang="en-US" sz="2400" dirty="0">
                <a:solidFill>
                  <a:srgbClr val="002060"/>
                </a:solidFill>
                <a:latin typeface="+mn-lt"/>
              </a:rPr>
              <a:t>As the interest rate </a:t>
            </a:r>
            <a:r>
              <a:rPr lang="en-US" sz="2400" i="1" dirty="0">
                <a:solidFill>
                  <a:srgbClr val="002060"/>
                </a:solidFill>
                <a:latin typeface="+mn-lt"/>
              </a:rPr>
              <a:t>falls, the cost of an investment project falls and businesses </a:t>
            </a:r>
            <a:r>
              <a:rPr lang="en-US" sz="2400" dirty="0">
                <a:solidFill>
                  <a:srgbClr val="002060"/>
                </a:solidFill>
                <a:latin typeface="+mn-lt"/>
              </a:rPr>
              <a:t>invest more. Consequently, aggregate demand increases.</a:t>
            </a:r>
          </a:p>
          <a:p>
            <a:pPr>
              <a:buFont typeface="Wingdings" pitchFamily="2" charset="2"/>
              <a:buChar char="Ø"/>
              <a:defRPr/>
            </a:pPr>
            <a:r>
              <a:rPr lang="en-US" sz="2400" dirty="0">
                <a:solidFill>
                  <a:srgbClr val="002060"/>
                </a:solidFill>
                <a:latin typeface="+mn-lt"/>
              </a:rPr>
              <a:t>As the interest rate </a:t>
            </a:r>
            <a:r>
              <a:rPr lang="en-US" sz="2400" i="1" dirty="0">
                <a:solidFill>
                  <a:srgbClr val="002060"/>
                </a:solidFill>
                <a:latin typeface="+mn-lt"/>
              </a:rPr>
              <a:t>rises, the cost of an investment project rises and businesses </a:t>
            </a:r>
            <a:r>
              <a:rPr lang="en-US" sz="2400" dirty="0">
                <a:solidFill>
                  <a:srgbClr val="002060"/>
                </a:solidFill>
                <a:latin typeface="+mn-lt"/>
              </a:rPr>
              <a:t>invest less. As investment decreases, aggregate demand decreases.</a:t>
            </a:r>
          </a:p>
        </p:txBody>
      </p:sp>
      <p:sp>
        <p:nvSpPr>
          <p:cNvPr id="6" name="Rounded Rectangle 5">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4000" y="2667000"/>
            <a:ext cx="5029200" cy="609600"/>
          </a:xfrm>
          <a:noFill/>
          <a:ln w="1270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Optimistic↑ → </a:t>
            </a:r>
            <a:r>
              <a:rPr lang="en-US" i="1"/>
              <a:t>I</a:t>
            </a:r>
            <a:r>
              <a:rPr lang="en-US"/>
              <a:t> ↑</a:t>
            </a:r>
            <a:r>
              <a:rPr lang="en-US" i="1"/>
              <a:t> → AD</a:t>
            </a:r>
            <a:r>
              <a:rPr lang="en-US"/>
              <a:t> ↑</a:t>
            </a:r>
            <a:endParaRPr lang="en-US" i="1"/>
          </a:p>
        </p:txBody>
      </p:sp>
      <p:sp>
        <p:nvSpPr>
          <p:cNvPr id="26626" name="Rectangle 2"/>
          <p:cNvSpPr>
            <a:spLocks noGrp="1" noChangeArrowheads="1"/>
          </p:cNvSpPr>
          <p:nvPr>
            <p:ph type="title"/>
          </p:nvPr>
        </p:nvSpPr>
        <p:spPr>
          <a:xfrm>
            <a:off x="457200" y="228600"/>
            <a:ext cx="8229600" cy="1417638"/>
          </a:xfrm>
        </p:spPr>
        <p:txBody>
          <a:bodyPr>
            <a:normAutofit fontScale="90000"/>
          </a:bodyPr>
          <a:lstStyle/>
          <a:p>
            <a:pPr>
              <a:defRPr/>
            </a:pPr>
            <a:r>
              <a:rPr lang="en-US" sz="3600" dirty="0"/>
              <a:t>Factors That Change  Investment/Expectations About Future Sales</a:t>
            </a:r>
          </a:p>
        </p:txBody>
      </p:sp>
      <p:sp>
        <p:nvSpPr>
          <p:cNvPr id="9" name="Rectangle 8"/>
          <p:cNvSpPr/>
          <p:nvPr/>
        </p:nvSpPr>
        <p:spPr>
          <a:xfrm>
            <a:off x="1524000" y="3505200"/>
            <a:ext cx="5029200" cy="584200"/>
          </a:xfrm>
          <a:prstGeom prst="rect">
            <a:avLst/>
          </a:prstGeom>
          <a:ln w="12700">
            <a:solidFill>
              <a:schemeClr val="bg1"/>
            </a:solidFill>
          </a:ln>
        </p:spPr>
        <p:txBody>
          <a:bodyPr>
            <a:spAutoFit/>
          </a:bodyPr>
          <a:lstStyle/>
          <a:p>
            <a:pPr>
              <a:defRPr/>
            </a:pPr>
            <a:r>
              <a:rPr lang="en-US" sz="3200" dirty="0">
                <a:solidFill>
                  <a:srgbClr val="002060"/>
                </a:solidFill>
                <a:latin typeface="+mn-lt"/>
              </a:rPr>
              <a:t>Pessimistic↓ → </a:t>
            </a:r>
            <a:r>
              <a:rPr lang="en-US" sz="3200" i="1" dirty="0">
                <a:solidFill>
                  <a:srgbClr val="002060"/>
                </a:solidFill>
                <a:latin typeface="+mn-lt"/>
              </a:rPr>
              <a:t>I</a:t>
            </a:r>
            <a:r>
              <a:rPr lang="en-US" sz="3200" dirty="0">
                <a:solidFill>
                  <a:srgbClr val="002060"/>
                </a:solidFill>
                <a:latin typeface="Arial" charset="0"/>
              </a:rPr>
              <a:t> ↓</a:t>
            </a:r>
            <a:r>
              <a:rPr lang="en-US" sz="3200" i="1" dirty="0">
                <a:solidFill>
                  <a:srgbClr val="002060"/>
                </a:solidFill>
                <a:latin typeface="+mn-lt"/>
              </a:rPr>
              <a:t> → AD</a:t>
            </a:r>
            <a:r>
              <a:rPr lang="en-US" sz="3200" dirty="0">
                <a:solidFill>
                  <a:srgbClr val="002060"/>
                </a:solidFill>
                <a:latin typeface="Arial" charset="0"/>
              </a:rPr>
              <a:t> ↓</a:t>
            </a:r>
            <a:endParaRPr lang="en-US" sz="3200" dirty="0">
              <a:solidFill>
                <a:srgbClr val="002060"/>
              </a:solidFill>
              <a:latin typeface="+mn-lt"/>
            </a:endParaRPr>
          </a:p>
        </p:txBody>
      </p:sp>
      <p:sp>
        <p:nvSpPr>
          <p:cNvPr id="10" name="Rectangle 9"/>
          <p:cNvSpPr/>
          <p:nvPr/>
        </p:nvSpPr>
        <p:spPr>
          <a:xfrm>
            <a:off x="838200" y="4191000"/>
            <a:ext cx="7391400" cy="2308225"/>
          </a:xfrm>
          <a:prstGeom prst="rect">
            <a:avLst/>
          </a:prstGeom>
        </p:spPr>
        <p:txBody>
          <a:bodyPr>
            <a:spAutoFit/>
          </a:bodyPr>
          <a:lstStyle/>
          <a:p>
            <a:pPr>
              <a:buFont typeface="Wingdings" pitchFamily="2" charset="2"/>
              <a:buChar char="Ø"/>
              <a:defRPr/>
            </a:pPr>
            <a:r>
              <a:rPr lang="en-US" sz="2400" dirty="0">
                <a:solidFill>
                  <a:srgbClr val="002060"/>
                </a:solidFill>
                <a:latin typeface="+mn-lt"/>
              </a:rPr>
              <a:t>If businesses become </a:t>
            </a:r>
            <a:r>
              <a:rPr lang="en-US" sz="2400" i="1" dirty="0">
                <a:solidFill>
                  <a:srgbClr val="002060"/>
                </a:solidFill>
                <a:latin typeface="+mn-lt"/>
              </a:rPr>
              <a:t>optimistic about future sales, investment spending grows </a:t>
            </a:r>
            <a:r>
              <a:rPr lang="en-US" sz="2400" dirty="0">
                <a:solidFill>
                  <a:srgbClr val="002060"/>
                </a:solidFill>
                <a:latin typeface="+mn-lt"/>
              </a:rPr>
              <a:t>and aggregate demand increases.</a:t>
            </a:r>
          </a:p>
          <a:p>
            <a:pPr>
              <a:buFont typeface="Wingdings" pitchFamily="2" charset="2"/>
              <a:buChar char="Ø"/>
              <a:defRPr/>
            </a:pPr>
            <a:r>
              <a:rPr lang="en-US" sz="2400" dirty="0">
                <a:solidFill>
                  <a:srgbClr val="002060"/>
                </a:solidFill>
                <a:latin typeface="+mn-lt"/>
              </a:rPr>
              <a:t>If businesses become </a:t>
            </a:r>
            <a:r>
              <a:rPr lang="en-US" sz="2400" i="1" dirty="0">
                <a:solidFill>
                  <a:srgbClr val="002060"/>
                </a:solidFill>
                <a:latin typeface="+mn-lt"/>
              </a:rPr>
              <a:t>pessimistic about future sales, investment spending contracts </a:t>
            </a:r>
            <a:r>
              <a:rPr lang="en-US" sz="2400" dirty="0">
                <a:solidFill>
                  <a:srgbClr val="002060"/>
                </a:solidFill>
                <a:latin typeface="+mn-lt"/>
              </a:rPr>
              <a:t>and aggregate demand decreases.</a:t>
            </a:r>
          </a:p>
        </p:txBody>
      </p:sp>
      <p:sp>
        <p:nvSpPr>
          <p:cNvPr id="11" name="Rectangle 10"/>
          <p:cNvSpPr/>
          <p:nvPr/>
        </p:nvSpPr>
        <p:spPr>
          <a:xfrm>
            <a:off x="457200" y="1676400"/>
            <a:ext cx="8305800" cy="830263"/>
          </a:xfrm>
          <a:prstGeom prst="rect">
            <a:avLst/>
          </a:prstGeom>
        </p:spPr>
        <p:txBody>
          <a:bodyPr>
            <a:spAutoFit/>
          </a:bodyPr>
          <a:lstStyle/>
          <a:p>
            <a:pPr>
              <a:defRPr/>
            </a:pPr>
            <a:r>
              <a:rPr lang="en-US" sz="2400" dirty="0">
                <a:solidFill>
                  <a:srgbClr val="002060"/>
                </a:solidFill>
                <a:latin typeface="+mn-lt"/>
              </a:rPr>
              <a:t>Businesses invest because they expect to sell the goods they produce.</a:t>
            </a:r>
            <a:endParaRPr lang="en-US" sz="2400" dirty="0">
              <a:latin typeface="+mn-lt"/>
            </a:endParaRPr>
          </a:p>
        </p:txBody>
      </p:sp>
      <p:sp>
        <p:nvSpPr>
          <p:cNvPr id="7" name="Rounded Rectangle 6">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2"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76400" y="2362200"/>
            <a:ext cx="5486400" cy="685800"/>
          </a:xfrm>
          <a:noFill/>
          <a:ln w="1270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Business taxes ↑ → </a:t>
            </a:r>
            <a:r>
              <a:rPr lang="en-US" i="1"/>
              <a:t>I↓ → AD↓</a:t>
            </a:r>
          </a:p>
        </p:txBody>
      </p:sp>
      <p:sp>
        <p:nvSpPr>
          <p:cNvPr id="28674" name="Rectangle 2"/>
          <p:cNvSpPr>
            <a:spLocks noGrp="1" noChangeArrowheads="1"/>
          </p:cNvSpPr>
          <p:nvPr>
            <p:ph type="title"/>
          </p:nvPr>
        </p:nvSpPr>
        <p:spPr>
          <a:ln/>
        </p:spPr>
        <p:txBody>
          <a:bodyPr>
            <a:normAutofit fontScale="90000"/>
          </a:bodyPr>
          <a:lstStyle/>
          <a:p>
            <a:r>
              <a:rPr lang="en-US" sz="3600"/>
              <a:t>Factors That Change  Investment/Business Taxes</a:t>
            </a:r>
          </a:p>
        </p:txBody>
      </p:sp>
      <p:sp>
        <p:nvSpPr>
          <p:cNvPr id="9" name="Rectangle 8"/>
          <p:cNvSpPr/>
          <p:nvPr/>
        </p:nvSpPr>
        <p:spPr>
          <a:xfrm>
            <a:off x="1676400" y="3352800"/>
            <a:ext cx="5489575" cy="584200"/>
          </a:xfrm>
          <a:prstGeom prst="rect">
            <a:avLst/>
          </a:prstGeom>
          <a:ln w="12700">
            <a:solidFill>
              <a:schemeClr val="bg1"/>
            </a:solidFill>
          </a:ln>
        </p:spPr>
        <p:txBody>
          <a:bodyPr>
            <a:spAutoFit/>
          </a:bodyPr>
          <a:lstStyle/>
          <a:p>
            <a:pPr>
              <a:defRPr/>
            </a:pPr>
            <a:r>
              <a:rPr lang="en-US" sz="3200" dirty="0">
                <a:solidFill>
                  <a:srgbClr val="002060"/>
                </a:solidFill>
                <a:latin typeface="+mn-lt"/>
              </a:rPr>
              <a:t>Business taxes ↓ → </a:t>
            </a:r>
            <a:r>
              <a:rPr lang="en-US" sz="3200" i="1" dirty="0">
                <a:solidFill>
                  <a:srgbClr val="002060"/>
                </a:solidFill>
                <a:latin typeface="+mn-lt"/>
              </a:rPr>
              <a:t>I↑ → AD↑</a:t>
            </a:r>
            <a:endParaRPr lang="en-US" sz="3200" dirty="0">
              <a:solidFill>
                <a:srgbClr val="002060"/>
              </a:solidFill>
              <a:latin typeface="+mn-lt"/>
            </a:endParaRPr>
          </a:p>
        </p:txBody>
      </p:sp>
      <p:sp>
        <p:nvSpPr>
          <p:cNvPr id="10" name="Rectangle 9"/>
          <p:cNvSpPr/>
          <p:nvPr/>
        </p:nvSpPr>
        <p:spPr>
          <a:xfrm>
            <a:off x="762000" y="4179888"/>
            <a:ext cx="7391400" cy="1920875"/>
          </a:xfrm>
          <a:prstGeom prst="rect">
            <a:avLst/>
          </a:prstGeom>
        </p:spPr>
        <p:txBody>
          <a:bodyPr>
            <a:spAutoFit/>
          </a:bodyPr>
          <a:lstStyle/>
          <a:p>
            <a:pPr>
              <a:buFont typeface="Wingdings" pitchFamily="2" charset="2"/>
              <a:buChar char="Ø"/>
            </a:pPr>
            <a:r>
              <a:rPr lang="en-US" sz="2000">
                <a:solidFill>
                  <a:srgbClr val="002060"/>
                </a:solidFill>
                <a:latin typeface="Palatino Linotype" pitchFamily="18" charset="0"/>
              </a:rPr>
              <a:t>An </a:t>
            </a:r>
            <a:r>
              <a:rPr lang="en-US" sz="2000" i="1">
                <a:solidFill>
                  <a:srgbClr val="002060"/>
                </a:solidFill>
                <a:latin typeface="Palatino Linotype" pitchFamily="18" charset="0"/>
              </a:rPr>
              <a:t>increase in business taxes lowers expected profitability. With less profit </a:t>
            </a:r>
            <a:r>
              <a:rPr lang="en-US" sz="2000">
                <a:solidFill>
                  <a:srgbClr val="002060"/>
                </a:solidFill>
                <a:latin typeface="Palatino Linotype" pitchFamily="18" charset="0"/>
              </a:rPr>
              <a:t>expected, businesses invest less. As investment spending declines, so does aggregate demand.</a:t>
            </a:r>
          </a:p>
          <a:p>
            <a:pPr>
              <a:buFont typeface="Wingdings" pitchFamily="2" charset="2"/>
              <a:buChar char="Ø"/>
            </a:pPr>
            <a:r>
              <a:rPr lang="en-US" sz="2000">
                <a:solidFill>
                  <a:srgbClr val="002060"/>
                </a:solidFill>
                <a:latin typeface="Palatino Linotype" pitchFamily="18" charset="0"/>
              </a:rPr>
              <a:t>A </a:t>
            </a:r>
            <a:r>
              <a:rPr lang="en-US" sz="2000" i="1">
                <a:solidFill>
                  <a:srgbClr val="002060"/>
                </a:solidFill>
                <a:latin typeface="Palatino Linotype" pitchFamily="18" charset="0"/>
              </a:rPr>
              <a:t>decrease in business taxes, on the other hand, raises expected profitability and </a:t>
            </a:r>
            <a:r>
              <a:rPr lang="en-US" sz="2000">
                <a:solidFill>
                  <a:srgbClr val="002060"/>
                </a:solidFill>
                <a:latin typeface="Palatino Linotype" pitchFamily="18" charset="0"/>
              </a:rPr>
              <a:t>investment spending. This increases aggregate demand.</a:t>
            </a:r>
          </a:p>
        </p:txBody>
      </p:sp>
      <p:sp>
        <p:nvSpPr>
          <p:cNvPr id="12" name="Rectangle 11"/>
          <p:cNvSpPr/>
          <p:nvPr/>
        </p:nvSpPr>
        <p:spPr>
          <a:xfrm>
            <a:off x="457200" y="1524000"/>
            <a:ext cx="8229600" cy="830263"/>
          </a:xfrm>
          <a:prstGeom prst="rect">
            <a:avLst/>
          </a:prstGeom>
        </p:spPr>
        <p:txBody>
          <a:bodyPr>
            <a:spAutoFit/>
          </a:bodyPr>
          <a:lstStyle/>
          <a:p>
            <a:pPr>
              <a:defRPr/>
            </a:pPr>
            <a:r>
              <a:rPr lang="en-US" sz="2400" dirty="0">
                <a:solidFill>
                  <a:srgbClr val="002060"/>
                </a:solidFill>
                <a:latin typeface="+mn-lt"/>
              </a:rPr>
              <a:t>Businesses naturally consider expected after-tax profits when making their investment decisions.</a:t>
            </a:r>
          </a:p>
        </p:txBody>
      </p:sp>
      <p:sp>
        <p:nvSpPr>
          <p:cNvPr id="7" name="Rounded Rectangle 6">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0" y="1752600"/>
            <a:ext cx="7543800" cy="609600"/>
          </a:xfrm>
          <a:noFill/>
          <a:ln w="12700" cap="sq">
            <a:solidFill>
              <a:schemeClr val="bg1"/>
            </a:solidFill>
          </a:ln>
          <a:extLst>
            <a:ext uri="{909E8E84-426E-40DD-AFC4-6F175D3DCCD1}">
              <a14:hiddenFill xmlns:a14="http://schemas.microsoft.com/office/drawing/2010/main">
                <a:solidFill>
                  <a:srgbClr val="FFFFFF"/>
                </a:solidFill>
              </a14:hiddenFill>
            </a:ext>
          </a:extLst>
        </p:spPr>
        <p:txBody>
          <a:bodyPr>
            <a:normAutofit/>
          </a:bodyPr>
          <a:lstStyle/>
          <a:p>
            <a:pPr>
              <a:buFont typeface="Wingdings" pitchFamily="2" charset="2"/>
              <a:buNone/>
              <a:defRPr/>
            </a:pPr>
            <a:r>
              <a:rPr lang="en-US" dirty="0"/>
              <a:t>Foreign real national income↑ → E</a:t>
            </a:r>
            <a:r>
              <a:rPr lang="en-US" i="1" dirty="0"/>
              <a:t>X ↑ → AD</a:t>
            </a:r>
            <a:r>
              <a:rPr lang="en-US" dirty="0"/>
              <a:t> ↑</a:t>
            </a:r>
            <a:endParaRPr lang="en-US" i="1" dirty="0"/>
          </a:p>
        </p:txBody>
      </p:sp>
      <p:sp>
        <p:nvSpPr>
          <p:cNvPr id="29698" name="Rectangle 2"/>
          <p:cNvSpPr>
            <a:spLocks noGrp="1" noChangeArrowheads="1"/>
          </p:cNvSpPr>
          <p:nvPr>
            <p:ph type="title"/>
          </p:nvPr>
        </p:nvSpPr>
        <p:spPr>
          <a:ln/>
        </p:spPr>
        <p:txBody>
          <a:bodyPr>
            <a:normAutofit fontScale="90000"/>
          </a:bodyPr>
          <a:lstStyle/>
          <a:p>
            <a:r>
              <a:rPr lang="en-US" sz="3600"/>
              <a:t>Factors That Change  Net Exports/Dollar Depreciates</a:t>
            </a:r>
          </a:p>
        </p:txBody>
      </p:sp>
      <p:sp>
        <p:nvSpPr>
          <p:cNvPr id="9" name="Rectangle 8"/>
          <p:cNvSpPr/>
          <p:nvPr/>
        </p:nvSpPr>
        <p:spPr>
          <a:xfrm>
            <a:off x="685800" y="2438400"/>
            <a:ext cx="7591425" cy="523875"/>
          </a:xfrm>
          <a:prstGeom prst="rect">
            <a:avLst/>
          </a:prstGeom>
          <a:ln w="12700">
            <a:solidFill>
              <a:schemeClr val="bg1"/>
            </a:solidFill>
          </a:ln>
        </p:spPr>
        <p:txBody>
          <a:bodyPr>
            <a:spAutoFit/>
          </a:bodyPr>
          <a:lstStyle/>
          <a:p>
            <a:pPr>
              <a:defRPr/>
            </a:pPr>
            <a:r>
              <a:rPr lang="en-US" sz="2800" dirty="0">
                <a:solidFill>
                  <a:srgbClr val="002060"/>
                </a:solidFill>
                <a:latin typeface="+mn-lt"/>
              </a:rPr>
              <a:t>Foreign real national income ↓ → E</a:t>
            </a:r>
            <a:r>
              <a:rPr lang="en-US" sz="2800" i="1" dirty="0">
                <a:solidFill>
                  <a:srgbClr val="002060"/>
                </a:solidFill>
                <a:latin typeface="+mn-lt"/>
              </a:rPr>
              <a:t>X</a:t>
            </a:r>
            <a:r>
              <a:rPr lang="en-US" sz="2800" i="1" dirty="0">
                <a:latin typeface="Arial" charset="0"/>
              </a:rPr>
              <a:t> </a:t>
            </a:r>
            <a:r>
              <a:rPr lang="en-US" sz="2800" i="1" dirty="0">
                <a:solidFill>
                  <a:srgbClr val="002060"/>
                </a:solidFill>
                <a:latin typeface="Arial" charset="0"/>
              </a:rPr>
              <a:t>↓</a:t>
            </a:r>
            <a:r>
              <a:rPr lang="en-US" sz="2800" i="1" dirty="0">
                <a:solidFill>
                  <a:srgbClr val="002060"/>
                </a:solidFill>
                <a:latin typeface="+mn-lt"/>
              </a:rPr>
              <a:t> → AD</a:t>
            </a:r>
            <a:r>
              <a:rPr lang="en-US" sz="2800" i="1" dirty="0">
                <a:latin typeface="Arial" charset="0"/>
              </a:rPr>
              <a:t> </a:t>
            </a:r>
            <a:r>
              <a:rPr lang="en-US" sz="2800" i="1" dirty="0">
                <a:solidFill>
                  <a:srgbClr val="002060"/>
                </a:solidFill>
                <a:latin typeface="Arial" charset="0"/>
              </a:rPr>
              <a:t>↓</a:t>
            </a:r>
            <a:endParaRPr lang="en-US" sz="2800" dirty="0">
              <a:solidFill>
                <a:srgbClr val="002060"/>
              </a:solidFill>
              <a:latin typeface="+mn-lt"/>
            </a:endParaRPr>
          </a:p>
        </p:txBody>
      </p:sp>
      <p:sp>
        <p:nvSpPr>
          <p:cNvPr id="10" name="Rectangle 9"/>
          <p:cNvSpPr/>
          <p:nvPr/>
        </p:nvSpPr>
        <p:spPr>
          <a:xfrm>
            <a:off x="914400" y="3441700"/>
            <a:ext cx="7391400" cy="2225675"/>
          </a:xfrm>
          <a:prstGeom prst="rect">
            <a:avLst/>
          </a:prstGeom>
        </p:spPr>
        <p:txBody>
          <a:bodyPr>
            <a:spAutoFit/>
          </a:bodyPr>
          <a:lstStyle/>
          <a:p>
            <a:pPr>
              <a:buFont typeface="Wingdings" pitchFamily="2" charset="2"/>
              <a:buChar char="Ø"/>
            </a:pPr>
            <a:r>
              <a:rPr lang="en-US" sz="2000">
                <a:solidFill>
                  <a:srgbClr val="002060"/>
                </a:solidFill>
                <a:latin typeface="Palatino Linotype" pitchFamily="18" charset="0"/>
              </a:rPr>
              <a:t>As foreign real national income rises, foreigner buy more U.S. goods and services. Thus U.S. exports (EX) rise. As exports rise, net exports (X) rise, ceteris paribus. As net exports rise, aggregate demand increases </a:t>
            </a:r>
          </a:p>
          <a:p>
            <a:pPr>
              <a:buFont typeface="Wingdings" pitchFamily="2" charset="2"/>
              <a:buChar char="Ø"/>
            </a:pPr>
            <a:r>
              <a:rPr lang="en-US" sz="2000">
                <a:solidFill>
                  <a:srgbClr val="002060"/>
                </a:solidFill>
                <a:latin typeface="Palatino Linotype" pitchFamily="18" charset="0"/>
              </a:rPr>
              <a:t>This process works in reverse. As foreign real national income </a:t>
            </a:r>
            <a:r>
              <a:rPr lang="en-US" sz="2000" i="1">
                <a:solidFill>
                  <a:srgbClr val="002060"/>
                </a:solidFill>
                <a:latin typeface="Palatino Linotype" pitchFamily="18" charset="0"/>
              </a:rPr>
              <a:t>falls, foreigners buy </a:t>
            </a:r>
            <a:r>
              <a:rPr lang="en-US" sz="2000">
                <a:solidFill>
                  <a:srgbClr val="002060"/>
                </a:solidFill>
                <a:latin typeface="Palatino Linotype" pitchFamily="18" charset="0"/>
              </a:rPr>
              <a:t>fewer U.S. goods and exports fall. This lowers net exports, reducing aggregate demand</a:t>
            </a:r>
          </a:p>
        </p:txBody>
      </p:sp>
      <p:sp>
        <p:nvSpPr>
          <p:cNvPr id="6" name="Rounded Rectangle 5">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228600" y="1295400"/>
            <a:ext cx="8686799" cy="4421146"/>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b="1"/>
              <a:t>Buying side of the economy = Aggregate demand (AD)</a:t>
            </a:r>
          </a:p>
          <a:p>
            <a:pPr>
              <a:buFont typeface="Wingdings" pitchFamily="2" charset="2"/>
              <a:buChar char="Ø"/>
            </a:pPr>
            <a:r>
              <a:rPr lang="en-US" b="1"/>
              <a:t>Producing side of the economy = Aggregate supply</a:t>
            </a:r>
          </a:p>
          <a:p>
            <a:pPr lvl="1">
              <a:buFont typeface="Wingdings" pitchFamily="2" charset="2"/>
              <a:buChar char="Ø"/>
            </a:pPr>
            <a:r>
              <a:rPr lang="en-US" b="1"/>
              <a:t>Short-run aggregate supply (SRAS) is production in the short-run</a:t>
            </a:r>
          </a:p>
          <a:p>
            <a:pPr lvl="1">
              <a:buFont typeface="Wingdings" pitchFamily="2" charset="2"/>
              <a:buChar char="Ø"/>
            </a:pPr>
            <a:r>
              <a:rPr lang="en-US" b="1"/>
              <a:t>Long-run aggregate supply (LRAS) is production in the long-run</a:t>
            </a:r>
            <a:endParaRPr lang="en-US"/>
          </a:p>
        </p:txBody>
      </p:sp>
      <p:sp>
        <p:nvSpPr>
          <p:cNvPr id="4098" name="Rectangle 2"/>
          <p:cNvSpPr>
            <a:spLocks noGrp="1" noChangeArrowheads="1"/>
          </p:cNvSpPr>
          <p:nvPr>
            <p:ph type="title"/>
          </p:nvPr>
        </p:nvSpPr>
        <p:spPr>
          <a:ln/>
        </p:spPr>
        <p:txBody>
          <a:bodyPr/>
          <a:lstStyle/>
          <a:p>
            <a:r>
              <a:rPr lang="en-US"/>
              <a:t>Aggregate Demand</a:t>
            </a:r>
          </a:p>
        </p:txBody>
      </p:sp>
      <p:sp>
        <p:nvSpPr>
          <p:cNvPr id="4" name="Rounded Rectangle 3">
            <a:hlinkClick r:id="rId3" action="ppaction://hlinksldjump"/>
          </p:cNvPr>
          <p:cNvSpPr/>
          <p:nvPr/>
        </p:nvSpPr>
        <p:spPr bwMode="auto">
          <a:xfrm>
            <a:off x="77724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20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20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20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0" y="1752600"/>
            <a:ext cx="7543800" cy="609600"/>
          </a:xfrm>
          <a:noFill/>
          <a:ln w="12700" cap="sq">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Dollar depreciates → E</a:t>
            </a:r>
            <a:r>
              <a:rPr lang="en-US" i="1"/>
              <a:t>X</a:t>
            </a:r>
            <a:r>
              <a:rPr lang="en-US"/>
              <a:t> ↑</a:t>
            </a:r>
            <a:r>
              <a:rPr lang="en-US" i="1"/>
              <a:t> IM</a:t>
            </a:r>
            <a:r>
              <a:rPr lang="en-US"/>
              <a:t> ↓</a:t>
            </a:r>
            <a:r>
              <a:rPr lang="en-US" i="1"/>
              <a:t> → AD</a:t>
            </a:r>
            <a:r>
              <a:rPr lang="en-US"/>
              <a:t> ↑</a:t>
            </a:r>
            <a:endParaRPr lang="en-US" i="1"/>
          </a:p>
        </p:txBody>
      </p:sp>
      <p:sp>
        <p:nvSpPr>
          <p:cNvPr id="30722" name="Rectangle 2"/>
          <p:cNvSpPr>
            <a:spLocks noGrp="1" noChangeArrowheads="1"/>
          </p:cNvSpPr>
          <p:nvPr>
            <p:ph type="title"/>
          </p:nvPr>
        </p:nvSpPr>
        <p:spPr>
          <a:ln/>
        </p:spPr>
        <p:txBody>
          <a:bodyPr>
            <a:normAutofit fontScale="90000"/>
          </a:bodyPr>
          <a:lstStyle/>
          <a:p>
            <a:r>
              <a:rPr lang="en-US" sz="3600"/>
              <a:t>Factors That Change  Net Exports/Exchange Rate</a:t>
            </a:r>
          </a:p>
        </p:txBody>
      </p:sp>
      <p:sp>
        <p:nvSpPr>
          <p:cNvPr id="9" name="Rectangle 8"/>
          <p:cNvSpPr/>
          <p:nvPr/>
        </p:nvSpPr>
        <p:spPr>
          <a:xfrm>
            <a:off x="762000" y="2514600"/>
            <a:ext cx="7591425" cy="554038"/>
          </a:xfrm>
          <a:prstGeom prst="rect">
            <a:avLst/>
          </a:prstGeom>
          <a:ln w="12700">
            <a:solidFill>
              <a:schemeClr val="bg1"/>
            </a:solidFill>
          </a:ln>
        </p:spPr>
        <p:txBody>
          <a:bodyPr>
            <a:spAutoFit/>
          </a:bodyPr>
          <a:lstStyle/>
          <a:p>
            <a:pPr>
              <a:defRPr/>
            </a:pPr>
            <a:r>
              <a:rPr lang="en-US" sz="3000" dirty="0">
                <a:solidFill>
                  <a:srgbClr val="002060"/>
                </a:solidFill>
                <a:latin typeface="+mn-lt"/>
              </a:rPr>
              <a:t>Dollar appreciates → EX</a:t>
            </a:r>
            <a:r>
              <a:rPr lang="en-US" sz="3000" dirty="0">
                <a:solidFill>
                  <a:srgbClr val="002060"/>
                </a:solidFill>
                <a:latin typeface="Arial" charset="0"/>
              </a:rPr>
              <a:t>↓</a:t>
            </a:r>
            <a:r>
              <a:rPr lang="en-US" sz="3000" i="1" dirty="0">
                <a:solidFill>
                  <a:srgbClr val="002060"/>
                </a:solidFill>
                <a:latin typeface="+mn-lt"/>
              </a:rPr>
              <a:t> →IM</a:t>
            </a:r>
            <a:r>
              <a:rPr lang="en-US" sz="3000" i="1" dirty="0">
                <a:solidFill>
                  <a:srgbClr val="002060"/>
                </a:solidFill>
                <a:latin typeface="Arial" charset="0"/>
              </a:rPr>
              <a:t> ↑ </a:t>
            </a:r>
            <a:r>
              <a:rPr lang="en-US" sz="3000" i="1" dirty="0">
                <a:solidFill>
                  <a:srgbClr val="002060"/>
                </a:solidFill>
                <a:latin typeface="+mn-lt"/>
              </a:rPr>
              <a:t>AD</a:t>
            </a:r>
            <a:r>
              <a:rPr lang="en-US" sz="3000" dirty="0">
                <a:solidFill>
                  <a:srgbClr val="002060"/>
                </a:solidFill>
                <a:latin typeface="Arial" charset="0"/>
              </a:rPr>
              <a:t> ↓</a:t>
            </a:r>
            <a:endParaRPr lang="en-US" sz="3000" dirty="0">
              <a:solidFill>
                <a:srgbClr val="002060"/>
              </a:solidFill>
              <a:latin typeface="+mn-lt"/>
            </a:endParaRPr>
          </a:p>
        </p:txBody>
      </p:sp>
      <p:sp>
        <p:nvSpPr>
          <p:cNvPr id="10" name="Rectangle 9"/>
          <p:cNvSpPr/>
          <p:nvPr/>
        </p:nvSpPr>
        <p:spPr>
          <a:xfrm>
            <a:off x="838200" y="3276600"/>
            <a:ext cx="7391400" cy="2838450"/>
          </a:xfrm>
          <a:prstGeom prst="rect">
            <a:avLst/>
          </a:prstGeom>
        </p:spPr>
        <p:txBody>
          <a:bodyPr>
            <a:spAutoFit/>
          </a:bodyPr>
          <a:lstStyle/>
          <a:p>
            <a:pPr>
              <a:buFont typeface="Wingdings" pitchFamily="2" charset="2"/>
              <a:buChar char="Ø"/>
            </a:pPr>
            <a:r>
              <a:rPr lang="en-US">
                <a:solidFill>
                  <a:srgbClr val="002060"/>
                </a:solidFill>
                <a:latin typeface="Palatino Linotype" pitchFamily="18" charset="0"/>
              </a:rPr>
              <a:t>As the dollar </a:t>
            </a:r>
            <a:r>
              <a:rPr lang="en-US" i="1">
                <a:solidFill>
                  <a:srgbClr val="002060"/>
                </a:solidFill>
                <a:latin typeface="Palatino Linotype" pitchFamily="18" charset="0"/>
              </a:rPr>
              <a:t>depreciates, foreign goods become more expensive, Americans </a:t>
            </a:r>
            <a:r>
              <a:rPr lang="en-US">
                <a:solidFill>
                  <a:srgbClr val="002060"/>
                </a:solidFill>
                <a:latin typeface="Palatino Linotype" pitchFamily="18" charset="0"/>
              </a:rPr>
              <a:t>cut back on imported goods, and foreigners (whose currency has appreciated) increase their purchases of U.S. exported goods. If exports rise and imports fall, net exports increase and aggregate demand increases </a:t>
            </a:r>
          </a:p>
          <a:p>
            <a:pPr>
              <a:buFont typeface="Wingdings" pitchFamily="2" charset="2"/>
              <a:buChar char="Ø"/>
            </a:pPr>
            <a:r>
              <a:rPr lang="en-US">
                <a:solidFill>
                  <a:srgbClr val="002060"/>
                </a:solidFill>
                <a:latin typeface="Palatino Linotype" pitchFamily="18" charset="0"/>
              </a:rPr>
              <a:t>As the dollar </a:t>
            </a:r>
            <a:r>
              <a:rPr lang="en-US" i="1">
                <a:solidFill>
                  <a:srgbClr val="002060"/>
                </a:solidFill>
                <a:latin typeface="Palatino Linotype" pitchFamily="18" charset="0"/>
              </a:rPr>
              <a:t>appreciates, foreign goods become cheaper, Americans increase their </a:t>
            </a:r>
            <a:r>
              <a:rPr lang="en-US">
                <a:solidFill>
                  <a:srgbClr val="002060"/>
                </a:solidFill>
                <a:latin typeface="Palatino Linotype" pitchFamily="18" charset="0"/>
              </a:rPr>
              <a:t>purchases of imported goods, and foreigners (whose currency has depreciated) cut back on their purchases of U.S. exported goods. If exports fall and imports rise, net exports decrease, thus lowering aggregate demand.</a:t>
            </a:r>
          </a:p>
        </p:txBody>
      </p:sp>
      <p:sp>
        <p:nvSpPr>
          <p:cNvPr id="6" name="Rounded Rectangle 5">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ln/>
        </p:spPr>
        <p:txBody>
          <a:bodyPr>
            <a:normAutofit fontScale="90000"/>
          </a:bodyPr>
          <a:lstStyle/>
          <a:p>
            <a:r>
              <a:rPr lang="en-US" sz="3600"/>
              <a:t>Factors That Change  Aggregate Demand</a:t>
            </a:r>
          </a:p>
        </p:txBody>
      </p:sp>
      <p:pic>
        <p:nvPicPr>
          <p:cNvPr id="102407" name="Picture 7"/>
          <p:cNvPicPr>
            <a:picLocks noChangeAspect="1" noChangeArrowheads="1"/>
          </p:cNvPicPr>
          <p:nvPr/>
        </p:nvPicPr>
        <p:blipFill>
          <a:blip r:embed="rId3" cstate="print"/>
          <a:srcRect/>
          <a:stretch>
            <a:fillRect/>
          </a:stretch>
        </p:blipFill>
        <p:spPr bwMode="auto">
          <a:xfrm>
            <a:off x="1143000" y="1600200"/>
            <a:ext cx="7162800" cy="4657725"/>
          </a:xfrm>
          <a:prstGeom prst="rect">
            <a:avLst/>
          </a:prstGeom>
          <a:noFill/>
          <a:ln w="3175">
            <a:solidFill>
              <a:schemeClr val="accent5"/>
            </a:solidFill>
            <a:miter lim="800000"/>
            <a:headEnd/>
            <a:tailEnd/>
          </a:ln>
        </p:spPr>
      </p:pic>
      <p:sp>
        <p:nvSpPr>
          <p:cNvPr id="4" name="Rounded Rectangle 3">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fade">
                                      <p:cBhvr>
                                        <p:cTn id="7" dur="20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ln/>
        </p:spPr>
        <p:txBody>
          <a:bodyPr/>
          <a:lstStyle/>
          <a:p>
            <a:r>
              <a:rPr lang="en-US" sz="3600"/>
              <a:t>Money Supply and Aggregate Demand</a:t>
            </a:r>
          </a:p>
        </p:txBody>
      </p:sp>
      <p:sp>
        <p:nvSpPr>
          <p:cNvPr id="11" name="Rectangle 10"/>
          <p:cNvSpPr/>
          <p:nvPr/>
        </p:nvSpPr>
        <p:spPr>
          <a:xfrm>
            <a:off x="533400" y="1444625"/>
            <a:ext cx="8153400" cy="4400550"/>
          </a:xfrm>
          <a:prstGeom prst="rect">
            <a:avLst/>
          </a:prstGeom>
        </p:spPr>
        <p:txBody>
          <a:bodyPr>
            <a:spAutoFit/>
          </a:bodyPr>
          <a:lstStyle/>
          <a:p>
            <a:pPr>
              <a:defRPr/>
            </a:pPr>
            <a:r>
              <a:rPr lang="en-US" sz="2800" dirty="0">
                <a:solidFill>
                  <a:srgbClr val="002060"/>
                </a:solidFill>
                <a:latin typeface="+mn-lt"/>
              </a:rPr>
              <a:t>One way to explain the effect of money supply on is as follows: </a:t>
            </a:r>
          </a:p>
          <a:p>
            <a:pPr>
              <a:buFont typeface="Wingdings" pitchFamily="2" charset="2"/>
              <a:buChar char="Ø"/>
              <a:defRPr/>
            </a:pPr>
            <a:r>
              <a:rPr lang="en-US" sz="2800" dirty="0">
                <a:solidFill>
                  <a:srgbClr val="002060"/>
                </a:solidFill>
                <a:latin typeface="+mn-lt"/>
              </a:rPr>
              <a:t>(1) A change in the money supply affects interest rates, </a:t>
            </a:r>
          </a:p>
          <a:p>
            <a:pPr>
              <a:buFont typeface="Wingdings" pitchFamily="2" charset="2"/>
              <a:buChar char="Ø"/>
              <a:defRPr/>
            </a:pPr>
            <a:r>
              <a:rPr lang="en-US" sz="2800" dirty="0">
                <a:solidFill>
                  <a:srgbClr val="002060"/>
                </a:solidFill>
                <a:latin typeface="+mn-lt"/>
              </a:rPr>
              <a:t>(2) a change in interest rates changes consumption and investment, and </a:t>
            </a:r>
          </a:p>
          <a:p>
            <a:pPr>
              <a:buFont typeface="Wingdings" pitchFamily="2" charset="2"/>
              <a:buChar char="Ø"/>
              <a:defRPr/>
            </a:pPr>
            <a:r>
              <a:rPr lang="en-US" sz="2800" dirty="0">
                <a:solidFill>
                  <a:srgbClr val="002060"/>
                </a:solidFill>
                <a:latin typeface="+mn-lt"/>
              </a:rPr>
              <a:t>(3) a change in consumption and investment affects aggregate demand. Therefore a change in the money supply is a catalyst in a process that ends with a change in aggregate demand.</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2000"/>
                                        <p:tgtEl>
                                          <p:spTgt spid="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p:spPr>
        <p:txBody>
          <a:bodyPr/>
          <a:lstStyle/>
          <a:p>
            <a:r>
              <a:rPr lang="en-US" sz="3600"/>
              <a:t>Money Supply and Aggregate Demand</a:t>
            </a:r>
          </a:p>
        </p:txBody>
      </p:sp>
      <p:sp>
        <p:nvSpPr>
          <p:cNvPr id="11" name="Rectangle 10"/>
          <p:cNvSpPr/>
          <p:nvPr/>
        </p:nvSpPr>
        <p:spPr>
          <a:xfrm>
            <a:off x="685800" y="4419600"/>
            <a:ext cx="8153400" cy="830263"/>
          </a:xfrm>
          <a:prstGeom prst="rect">
            <a:avLst/>
          </a:prstGeom>
        </p:spPr>
        <p:txBody>
          <a:bodyPr>
            <a:spAutoFit/>
          </a:bodyPr>
          <a:lstStyle/>
          <a:p>
            <a:pPr>
              <a:defRPr/>
            </a:pPr>
            <a:r>
              <a:rPr lang="en-US" sz="2400" dirty="0">
                <a:solidFill>
                  <a:srgbClr val="002060"/>
                </a:solidFill>
                <a:latin typeface="+mn-lt"/>
              </a:rPr>
              <a:t>* Velocity - The average number of times a dollar is spent to buy final goods and services in a year.</a:t>
            </a:r>
          </a:p>
        </p:txBody>
      </p:sp>
      <p:sp>
        <p:nvSpPr>
          <p:cNvPr id="5" name="Rectangle 4"/>
          <p:cNvSpPr/>
          <p:nvPr/>
        </p:nvSpPr>
        <p:spPr>
          <a:xfrm>
            <a:off x="609600" y="1676400"/>
            <a:ext cx="7924800" cy="2678113"/>
          </a:xfrm>
          <a:prstGeom prst="rect">
            <a:avLst/>
          </a:prstGeom>
        </p:spPr>
        <p:txBody>
          <a:bodyPr>
            <a:spAutoFit/>
          </a:bodyPr>
          <a:lstStyle/>
          <a:p>
            <a:pPr>
              <a:buFont typeface="Wingdings" pitchFamily="2" charset="2"/>
              <a:buChar char="Ø"/>
              <a:defRPr/>
            </a:pPr>
            <a:r>
              <a:rPr lang="en-US" sz="2400" dirty="0">
                <a:solidFill>
                  <a:srgbClr val="002060"/>
                </a:solidFill>
                <a:latin typeface="+mn-lt"/>
              </a:rPr>
              <a:t>If both the money supply and velocity *are constant, a rise in one spending component (such as consumption) necessitates a decline in one or more other spending components. </a:t>
            </a:r>
          </a:p>
          <a:p>
            <a:pPr>
              <a:buFont typeface="Wingdings" pitchFamily="2" charset="2"/>
              <a:buChar char="Ø"/>
              <a:defRPr/>
            </a:pPr>
            <a:r>
              <a:rPr lang="en-US" sz="2400" dirty="0">
                <a:solidFill>
                  <a:srgbClr val="002060"/>
                </a:solidFill>
                <a:latin typeface="+mn-lt"/>
              </a:rPr>
              <a:t>If either the money supply or velocity rises, one spending component can rise without requiring other spending components to decline.</a:t>
            </a:r>
          </a:p>
        </p:txBody>
      </p:sp>
      <p:sp>
        <p:nvSpPr>
          <p:cNvPr id="6" name="Rounded Rectangle 5">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marL="514350" indent="-514350">
              <a:buFont typeface="Wingdings" pitchFamily="2" charset="2"/>
              <a:buAutoNum type="arabicPeriod"/>
              <a:defRPr/>
            </a:pPr>
            <a:r>
              <a:rPr lang="en-US" sz="2800" b="1" dirty="0"/>
              <a:t>Explain the real balance effect.</a:t>
            </a:r>
          </a:p>
          <a:p>
            <a:pPr>
              <a:buFont typeface="Wingdings" pitchFamily="2" charset="2"/>
              <a:buNone/>
              <a:defRPr/>
            </a:pPr>
            <a:r>
              <a:rPr lang="en-US" sz="2000" dirty="0"/>
              <a:t>	Real balance effect: a rise (fall) in the price level causes purchasing power to fall (rise), which decreases (increases) a person’s monetary wealth. As people become less (more) wealthy, the quantity demanded of Real GDP falls (rises).</a:t>
            </a:r>
          </a:p>
          <a:p>
            <a:pPr marL="514350" indent="-514350">
              <a:buFont typeface="Wingdings" pitchFamily="2" charset="2"/>
              <a:buAutoNum type="arabicPeriod"/>
              <a:defRPr/>
            </a:pPr>
            <a:endParaRPr lang="en-US" b="1" dirty="0"/>
          </a:p>
          <a:p>
            <a:pPr marL="514350" indent="-514350">
              <a:buFont typeface="Wingdings" pitchFamily="2" charset="2"/>
              <a:buNone/>
              <a:defRPr/>
            </a:pPr>
            <a:endParaRPr lang="en-US" dirty="0"/>
          </a:p>
          <a:p>
            <a:pPr>
              <a:buFont typeface="Wingdings" pitchFamily="2" charset="2"/>
              <a:buNone/>
              <a:defRPr/>
            </a:pPr>
            <a:endParaRPr lang="en-US" dirty="0"/>
          </a:p>
        </p:txBody>
      </p:sp>
      <p:sp>
        <p:nvSpPr>
          <p:cNvPr id="34818"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animEffect transition="in" filter="fade">
                                      <p:cBhvr>
                                        <p:cTn id="7" dur="20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normAutofit/>
          </a:bodyPr>
          <a:lstStyle/>
          <a:p>
            <a:pPr>
              <a:buFont typeface="Wingdings" pitchFamily="2" charset="2"/>
              <a:buNone/>
              <a:defRPr/>
            </a:pPr>
            <a:r>
              <a:rPr lang="en-US" sz="2800" dirty="0"/>
              <a:t>2. </a:t>
            </a:r>
            <a:r>
              <a:rPr lang="en-US" sz="2800" b="1" dirty="0"/>
              <a:t>Explain what happens to the AD curve if the dollar appreciates relative to other currencies.</a:t>
            </a:r>
          </a:p>
          <a:p>
            <a:pPr>
              <a:buFont typeface="Wingdings" pitchFamily="2" charset="2"/>
              <a:buNone/>
              <a:defRPr/>
            </a:pPr>
            <a:r>
              <a:rPr lang="en-US" sz="2000" dirty="0"/>
              <a:t>	If the dollar appreciates, it takes more foreign currency to buy a dollar and fewer dollars to buy foreign currency. This makes U.S. goods (denominated in dollars) more expensive for foreigners and foreign goods cheaper for Americans. In turn, foreigners buy fewer U.S. exports, and Americans buy more foreign imports. As exports fall and imports rise, net exports fall. If net exports fall, total expenditures fall, </a:t>
            </a:r>
            <a:r>
              <a:rPr lang="en-US" sz="2000" i="1" dirty="0"/>
              <a:t>ceteris paribus. As total expenditures fall, the AD curve shifts to the </a:t>
            </a:r>
            <a:r>
              <a:rPr lang="en-US" sz="2000" dirty="0"/>
              <a:t>left.</a:t>
            </a:r>
          </a:p>
          <a:p>
            <a:pPr>
              <a:buFont typeface="Wingdings" pitchFamily="2" charset="2"/>
              <a:buNone/>
              <a:defRPr/>
            </a:pPr>
            <a:endParaRPr lang="en-US" b="1" dirty="0"/>
          </a:p>
          <a:p>
            <a:pPr>
              <a:buFont typeface="Wingdings" pitchFamily="2" charset="2"/>
              <a:buNone/>
              <a:defRPr/>
            </a:pPr>
            <a:endParaRPr lang="en-US" dirty="0"/>
          </a:p>
        </p:txBody>
      </p:sp>
      <p:sp>
        <p:nvSpPr>
          <p:cNvPr id="35842"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animEffect transition="in" filter="fade">
                                      <p:cBhvr>
                                        <p:cTn id="7" dur="20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dirty="0"/>
              <a:t>3. The money supply has risen, but total spending has declined. Is this possible? Explain your answer.</a:t>
            </a:r>
            <a:endParaRPr lang="en-US" b="1" dirty="0"/>
          </a:p>
          <a:p>
            <a:pPr>
              <a:buFont typeface="Wingdings" pitchFamily="2" charset="2"/>
              <a:buNone/>
            </a:pPr>
            <a:endParaRPr lang="en-US" dirty="0"/>
          </a:p>
        </p:txBody>
      </p:sp>
      <p:sp>
        <p:nvSpPr>
          <p:cNvPr id="36866"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Char char="Ø"/>
            </a:pPr>
            <a:r>
              <a:rPr lang="en-US" b="1"/>
              <a:t>Aggregate Supply - </a:t>
            </a:r>
            <a:r>
              <a:rPr lang="en-US"/>
              <a:t>   The quantity supplied of all goods and  services (Real GDP) at different price levels, ceteris paribus.</a:t>
            </a:r>
            <a:endParaRPr lang="en-US" b="1"/>
          </a:p>
          <a:p>
            <a:pPr>
              <a:lnSpc>
                <a:spcPct val="90000"/>
              </a:lnSpc>
              <a:buFont typeface="Wingdings" pitchFamily="2" charset="2"/>
              <a:buChar char="Ø"/>
            </a:pPr>
            <a:r>
              <a:rPr lang="en-US" b="1"/>
              <a:t>Short-Run Aggregate Supply </a:t>
            </a:r>
            <a:r>
              <a:rPr lang="en-US" b="1" i="1"/>
              <a:t>(SRAS) </a:t>
            </a:r>
            <a:r>
              <a:rPr lang="en-US" b="1"/>
              <a:t>Curve - </a:t>
            </a:r>
            <a:r>
              <a:rPr lang="en-US"/>
              <a:t>A curve that shows the quantity supplied of all goods and services Real GDP) at different price levels, ceteris paribus.</a:t>
            </a:r>
          </a:p>
        </p:txBody>
      </p:sp>
      <p:sp>
        <p:nvSpPr>
          <p:cNvPr id="37890" name="Rectangle 2"/>
          <p:cNvSpPr>
            <a:spLocks noGrp="1" noChangeArrowheads="1"/>
          </p:cNvSpPr>
          <p:nvPr>
            <p:ph type="title"/>
          </p:nvPr>
        </p:nvSpPr>
        <p:spPr>
          <a:ln/>
        </p:spPr>
        <p:txBody>
          <a:bodyPr/>
          <a:lstStyle/>
          <a:p>
            <a:r>
              <a:rPr lang="en-US"/>
              <a:t>Short-Run Aggregate Supply</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6979">
                                            <p:txEl>
                                              <p:pRg st="1" end="1"/>
                                            </p:txEl>
                                          </p:spTgt>
                                        </p:tgtEl>
                                        <p:attrNameLst>
                                          <p:attrName>style.visibility</p:attrName>
                                        </p:attrNameLst>
                                      </p:cBhvr>
                                      <p:to>
                                        <p:strVal val="visible"/>
                                      </p:to>
                                    </p:set>
                                    <p:animEffect transition="in" filter="fade">
                                      <p:cBhvr>
                                        <p:cTn id="10" dur="20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Grp="1" noChangeAspect="1" noChangeArrowheads="1"/>
          </p:cNvPicPr>
          <p:nvPr>
            <p:ph idx="1"/>
          </p:nvPr>
        </p:nvPicPr>
        <p:blipFill>
          <a:blip r:embed="rId3" cstate="print"/>
          <a:srcRect/>
          <a:stretch>
            <a:fillRect/>
          </a:stretch>
        </p:blipFill>
        <p:spPr>
          <a:xfrm>
            <a:off x="5791200" y="1600200"/>
            <a:ext cx="3095625" cy="3506788"/>
          </a:xfrm>
          <a:noFill/>
          <a:ln w="3175">
            <a:solidFill>
              <a:schemeClr val="accent5"/>
            </a:solidFill>
          </a:ln>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p:nvPr>
        </p:nvSpPr>
        <p:spPr>
          <a:ln/>
        </p:spPr>
        <p:txBody>
          <a:bodyPr/>
          <a:lstStyle/>
          <a:p>
            <a:r>
              <a:rPr lang="en-US"/>
              <a:t>Short-Run Aggregate Supply Curve</a:t>
            </a:r>
          </a:p>
        </p:txBody>
      </p:sp>
      <p:sp>
        <p:nvSpPr>
          <p:cNvPr id="38916" name="Text Box 5"/>
          <p:cNvSpPr txBox="1">
            <a:spLocks noChangeArrowheads="1"/>
          </p:cNvSpPr>
          <p:nvPr/>
        </p:nvSpPr>
        <p:spPr bwMode="auto">
          <a:xfrm>
            <a:off x="609600" y="1752600"/>
            <a:ext cx="38258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000" dirty="0">
                <a:solidFill>
                  <a:srgbClr val="002060"/>
                </a:solidFill>
                <a:latin typeface="Palatino Linotype" pitchFamily="18" charset="0"/>
              </a:rPr>
              <a:t>The short-run aggregate supply curve (SRAS) is upward- sloping, specifying a direct relationship between the price level and the quantity supplied of Real GDP.</a:t>
            </a:r>
          </a:p>
          <a:p>
            <a:pPr eaLnBrk="1" hangingPunct="1"/>
            <a:endParaRPr lang="en-US" sz="3000" dirty="0">
              <a:solidFill>
                <a:srgbClr val="993300"/>
              </a:solidFill>
              <a:latin typeface="Palatino Linotype" pitchFamily="18" charset="0"/>
            </a:endParaRPr>
          </a:p>
        </p:txBody>
      </p:sp>
      <p:pic>
        <p:nvPicPr>
          <p:cNvPr id="38917" name="Picture 6"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518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6"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6"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  </a:t>
            </a:r>
          </a:p>
        </p:txBody>
      </p:sp>
      <p:sp>
        <p:nvSpPr>
          <p:cNvPr id="39938" name="Rectangle 2"/>
          <p:cNvSpPr>
            <a:spLocks noGrp="1" noChangeArrowheads="1"/>
          </p:cNvSpPr>
          <p:nvPr>
            <p:ph type="title"/>
          </p:nvPr>
        </p:nvSpPr>
        <p:spPr>
          <a:ln/>
        </p:spPr>
        <p:txBody>
          <a:bodyPr>
            <a:normAutofit fontScale="90000"/>
          </a:bodyPr>
          <a:lstStyle/>
          <a:p>
            <a:r>
              <a:rPr lang="en-US" sz="3600"/>
              <a:t>Why Does the Aggregate Supply Curve Slope Upward?</a:t>
            </a:r>
          </a:p>
        </p:txBody>
      </p:sp>
      <p:sp>
        <p:nvSpPr>
          <p:cNvPr id="131076" name="Text Box 4"/>
          <p:cNvSpPr txBox="1">
            <a:spLocks noChangeArrowheads="1"/>
          </p:cNvSpPr>
          <p:nvPr/>
        </p:nvSpPr>
        <p:spPr bwMode="auto">
          <a:xfrm>
            <a:off x="1295400" y="1828800"/>
            <a:ext cx="56657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002060"/>
                </a:solidFill>
                <a:latin typeface="Palatino Linotype" pitchFamily="18" charset="0"/>
              </a:rPr>
              <a:t>Two possible explanations:</a:t>
            </a:r>
          </a:p>
          <a:p>
            <a:pPr eaLnBrk="1" hangingPunct="1">
              <a:buFont typeface="Wingdings" pitchFamily="2" charset="2"/>
              <a:buChar char="Ø"/>
            </a:pPr>
            <a:r>
              <a:rPr lang="en-US" sz="3600">
                <a:solidFill>
                  <a:srgbClr val="002060"/>
                </a:solidFill>
                <a:latin typeface="Palatino Linotype" pitchFamily="18" charset="0"/>
              </a:rPr>
              <a:t>Sticky wages</a:t>
            </a:r>
          </a:p>
          <a:p>
            <a:pPr eaLnBrk="1" hangingPunct="1">
              <a:buFont typeface="Wingdings" pitchFamily="2" charset="2"/>
              <a:buChar char="Ø"/>
            </a:pPr>
            <a:r>
              <a:rPr lang="en-US" sz="3600">
                <a:solidFill>
                  <a:srgbClr val="002060"/>
                </a:solidFill>
                <a:latin typeface="Palatino Linotype" pitchFamily="18" charset="0"/>
              </a:rPr>
              <a:t>Worker misconceptions</a:t>
            </a:r>
          </a:p>
        </p:txBody>
      </p:sp>
      <p:pic>
        <p:nvPicPr>
          <p:cNvPr id="29701" name="Picture 5"/>
          <p:cNvPicPr>
            <a:picLocks noChangeAspect="1" noChangeArrowheads="1"/>
          </p:cNvPicPr>
          <p:nvPr/>
        </p:nvPicPr>
        <p:blipFill>
          <a:blip r:embed="rId3" cstate="print"/>
          <a:srcRect/>
          <a:stretch>
            <a:fillRect/>
          </a:stretch>
        </p:blipFill>
        <p:spPr bwMode="auto">
          <a:xfrm>
            <a:off x="3429000" y="3657600"/>
            <a:ext cx="2155825" cy="2438400"/>
          </a:xfrm>
          <a:prstGeom prst="rect">
            <a:avLst/>
          </a:prstGeom>
          <a:noFill/>
          <a:ln w="3175">
            <a:solidFill>
              <a:schemeClr val="accent5"/>
            </a:solidFill>
            <a:miter lim="800000"/>
            <a:headEnd/>
            <a:tailEnd/>
          </a:ln>
        </p:spPr>
      </p:pic>
      <p:sp>
        <p:nvSpPr>
          <p:cNvPr id="6" name="Rounded Rectangle 5">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1076">
                                            <p:txEl>
                                              <p:pRg st="1" end="1"/>
                                            </p:txEl>
                                          </p:spTgt>
                                        </p:tgtEl>
                                        <p:attrNameLst>
                                          <p:attrName>style.visibility</p:attrName>
                                        </p:attrNameLst>
                                      </p:cBhvr>
                                      <p:to>
                                        <p:strVal val="visible"/>
                                      </p:to>
                                    </p:set>
                                    <p:animEffect transition="in" filter="fade">
                                      <p:cBhvr>
                                        <p:cTn id="7" dur="2000"/>
                                        <p:tgtEl>
                                          <p:spTgt spid="13107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1076">
                                            <p:txEl>
                                              <p:pRg st="2" end="2"/>
                                            </p:txEl>
                                          </p:spTgt>
                                        </p:tgtEl>
                                        <p:attrNameLst>
                                          <p:attrName>style.visibility</p:attrName>
                                        </p:attrNameLst>
                                      </p:cBhvr>
                                      <p:to>
                                        <p:strVal val="visible"/>
                                      </p:to>
                                    </p:set>
                                    <p:animEffect transition="in" filter="fade">
                                      <p:cBhvr>
                                        <p:cTn id="10" dur="2000"/>
                                        <p:tgtEl>
                                          <p:spTgt spid="1310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48190" y="2280597"/>
            <a:ext cx="4847619" cy="2447619"/>
          </a:xfr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ln/>
        </p:spPr>
        <p:txBody>
          <a:bodyPr/>
          <a:lstStyle/>
          <a:p>
            <a:r>
              <a:rPr lang="en-US" sz="3200"/>
              <a:t>Aggregate Demand and Aggregate Supply</a:t>
            </a:r>
          </a:p>
        </p:txBody>
      </p:sp>
      <p:sp>
        <p:nvSpPr>
          <p:cNvPr id="4" name="Rounded Rectangle 3">
            <a:hlinkClick r:id="rId4" action="ppaction://hlinksldjump"/>
          </p:cNvPr>
          <p:cNvSpPr/>
          <p:nvPr/>
        </p:nvSpPr>
        <p:spPr bwMode="auto">
          <a:xfrm>
            <a:off x="77724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a:t>Wages are “locked in” for a few years due to labor contracts or perhaps because of social conventions or perceived notions of fairness.</a:t>
            </a:r>
          </a:p>
          <a:p>
            <a:pPr>
              <a:buFont typeface="Wingdings" pitchFamily="2" charset="2"/>
              <a:buChar char="Ø"/>
            </a:pPr>
            <a:r>
              <a:rPr lang="en-US"/>
              <a:t>While firms pay nominal wages, they often decide how many workers to hire based on real wages.</a:t>
            </a:r>
          </a:p>
        </p:txBody>
      </p:sp>
      <p:sp>
        <p:nvSpPr>
          <p:cNvPr id="40962" name="Rectangle 2"/>
          <p:cNvSpPr>
            <a:spLocks noGrp="1" noChangeArrowheads="1"/>
          </p:cNvSpPr>
          <p:nvPr>
            <p:ph type="title"/>
          </p:nvPr>
        </p:nvSpPr>
        <p:spPr>
          <a:ln/>
        </p:spPr>
        <p:txBody>
          <a:bodyPr>
            <a:normAutofit fontScale="90000"/>
          </a:bodyPr>
          <a:lstStyle/>
          <a:p>
            <a:r>
              <a:rPr lang="en-US"/>
              <a:t>Sticky Wages, the Real Wage Rate, and SRAS </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fade">
                                      <p:cBhvr>
                                        <p:cTn id="12" dur="2000"/>
                                        <p:tgtEl>
                                          <p:spTgt spid="133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sz="2800"/>
              <a:t>The Real wage = Nominal wage/Price level.</a:t>
            </a:r>
          </a:p>
          <a:p>
            <a:pPr>
              <a:buFont typeface="Wingdings" pitchFamily="2" charset="2"/>
              <a:buChar char="Ø"/>
            </a:pPr>
            <a:r>
              <a:rPr lang="en-US" sz="2800"/>
              <a:t>Price level </a:t>
            </a:r>
            <a:r>
              <a:rPr lang="en-US" sz="2800">
                <a:latin typeface="Times New Roman" pitchFamily="18" charset="0"/>
                <a:cs typeface="Times New Roman" pitchFamily="18" charset="0"/>
              </a:rPr>
              <a:t>↑→Real wage ↓, </a:t>
            </a:r>
            <a:r>
              <a:rPr lang="en-US" sz="2800" i="1">
                <a:latin typeface="Times New Roman" pitchFamily="18" charset="0"/>
                <a:cs typeface="Times New Roman" pitchFamily="18" charset="0"/>
              </a:rPr>
              <a:t>ceteris paribus</a:t>
            </a:r>
          </a:p>
          <a:p>
            <a:pPr>
              <a:buFont typeface="Wingdings" pitchFamily="2" charset="2"/>
              <a:buChar char="Ø"/>
            </a:pPr>
            <a:r>
              <a:rPr lang="en-US" sz="2800"/>
              <a:t>Price level </a:t>
            </a:r>
            <a:r>
              <a:rPr lang="en-US" sz="2800">
                <a:latin typeface="Times New Roman" pitchFamily="18" charset="0"/>
                <a:cs typeface="Times New Roman" pitchFamily="18" charset="0"/>
              </a:rPr>
              <a:t>↓→Real wage ↑, </a:t>
            </a:r>
            <a:r>
              <a:rPr lang="en-US" sz="2800" i="1">
                <a:latin typeface="Times New Roman" pitchFamily="18" charset="0"/>
                <a:cs typeface="Times New Roman" pitchFamily="18" charset="0"/>
              </a:rPr>
              <a:t>ceteris paribus</a:t>
            </a:r>
          </a:p>
          <a:p>
            <a:pPr>
              <a:buFont typeface="Wingdings" pitchFamily="2" charset="2"/>
              <a:buChar char="Ø"/>
            </a:pPr>
            <a:r>
              <a:rPr lang="en-US" sz="2800"/>
              <a:t>More individuals are willing to work, and current workers are willing to work more at higher real wages than at lower real wages and vice versa.</a:t>
            </a:r>
          </a:p>
          <a:p>
            <a:pPr>
              <a:buFont typeface="Wingdings" pitchFamily="2" charset="2"/>
              <a:buNone/>
            </a:pPr>
            <a:r>
              <a:rPr lang="en-US"/>
              <a:t>Real wage</a:t>
            </a:r>
            <a:r>
              <a:rPr lang="en-US">
                <a:latin typeface="Times New Roman" pitchFamily="18" charset="0"/>
                <a:cs typeface="Times New Roman" pitchFamily="18" charset="0"/>
              </a:rPr>
              <a:t>↑→ Quantity supplied of labor ↑</a:t>
            </a:r>
          </a:p>
          <a:p>
            <a:pPr>
              <a:buFont typeface="Wingdings" pitchFamily="2" charset="2"/>
              <a:buNone/>
            </a:pPr>
            <a:r>
              <a:rPr lang="en-US"/>
              <a:t>Real wage</a:t>
            </a:r>
            <a:r>
              <a:rPr lang="en-US">
                <a:latin typeface="Times New Roman" pitchFamily="18" charset="0"/>
                <a:cs typeface="Times New Roman" pitchFamily="18" charset="0"/>
              </a:rPr>
              <a:t>↓→ Quantity of labor supplied ↓</a:t>
            </a:r>
            <a:endParaRPr lang="en-US"/>
          </a:p>
        </p:txBody>
      </p:sp>
      <p:sp>
        <p:nvSpPr>
          <p:cNvPr id="41986" name="Rectangle 2"/>
          <p:cNvSpPr>
            <a:spLocks noGrp="1" noChangeArrowheads="1"/>
          </p:cNvSpPr>
          <p:nvPr>
            <p:ph type="title"/>
          </p:nvPr>
        </p:nvSpPr>
        <p:spPr>
          <a:ln/>
        </p:spPr>
        <p:txBody>
          <a:bodyPr>
            <a:normAutofit fontScale="90000"/>
          </a:bodyPr>
          <a:lstStyle/>
          <a:p>
            <a:r>
              <a:rPr lang="en-US"/>
              <a:t>Sticky Wages and the Real Wage Rate - Workers</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20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20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fade">
                                      <p:cBhvr>
                                        <p:cTn id="22" dur="20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fade">
                                      <p:cBhvr>
                                        <p:cTn id="27" dur="2000"/>
                                        <p:tgtEl>
                                          <p:spTgt spid="135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fade">
                                      <p:cBhvr>
                                        <p:cTn id="32" dur="20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z="2800">
                <a:latin typeface="Times New Roman" pitchFamily="18" charset="0"/>
                <a:cs typeface="Times New Roman" pitchFamily="18" charset="0"/>
              </a:rPr>
              <a:t>Firms will employ more workers the cheaper it is to hire them.</a:t>
            </a:r>
          </a:p>
          <a:p>
            <a:pPr>
              <a:buFont typeface="Wingdings" pitchFamily="2" charset="2"/>
              <a:buNone/>
            </a:pPr>
            <a:r>
              <a:rPr lang="en-US"/>
              <a:t>Real wage</a:t>
            </a:r>
            <a:r>
              <a:rPr lang="en-US">
                <a:latin typeface="Times New Roman" pitchFamily="18" charset="0"/>
                <a:cs typeface="Times New Roman" pitchFamily="18" charset="0"/>
              </a:rPr>
              <a:t>↑→ Quantity of labor demanded↓</a:t>
            </a:r>
          </a:p>
          <a:p>
            <a:pPr>
              <a:buFont typeface="Wingdings" pitchFamily="2" charset="2"/>
              <a:buNone/>
            </a:pPr>
            <a:r>
              <a:rPr lang="en-US"/>
              <a:t>Real wage</a:t>
            </a:r>
            <a:r>
              <a:rPr lang="en-US">
                <a:latin typeface="Times New Roman" pitchFamily="18" charset="0"/>
                <a:cs typeface="Times New Roman" pitchFamily="18" charset="0"/>
              </a:rPr>
              <a:t>↓→ Quantity of labor demanded↑</a:t>
            </a:r>
          </a:p>
          <a:p>
            <a:pPr>
              <a:buFont typeface="Wingdings" pitchFamily="2" charset="2"/>
              <a:buNone/>
            </a:pPr>
            <a:r>
              <a:rPr lang="en-US" sz="2600"/>
              <a:t>    Thus, if wages are sticky, an increase in the price level (which pushes real wages down) will result in a increase in output. This is what an upward-sloping </a:t>
            </a:r>
            <a:r>
              <a:rPr lang="en-US" sz="2600" i="1"/>
              <a:t>SRAS </a:t>
            </a:r>
            <a:r>
              <a:rPr lang="en-US" sz="2600"/>
              <a:t>curve represents: As the price level rises, the quantity supplied of goods and services rises. The opposite occurs if price levels fall.</a:t>
            </a:r>
            <a:endParaRPr lang="en-US"/>
          </a:p>
        </p:txBody>
      </p:sp>
      <p:sp>
        <p:nvSpPr>
          <p:cNvPr id="43010" name="Rectangle 2"/>
          <p:cNvSpPr>
            <a:spLocks noGrp="1" noChangeArrowheads="1"/>
          </p:cNvSpPr>
          <p:nvPr>
            <p:ph type="title"/>
          </p:nvPr>
        </p:nvSpPr>
        <p:spPr>
          <a:ln/>
        </p:spPr>
        <p:txBody>
          <a:bodyPr>
            <a:normAutofit fontScale="90000"/>
          </a:bodyPr>
          <a:lstStyle/>
          <a:p>
            <a:r>
              <a:rPr lang="en-US"/>
              <a:t>Sticky Wages and the Real Wage Rate - Firms</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20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fade">
                                      <p:cBhvr>
                                        <p:cTn id="12" dur="2000"/>
                                        <p:tgtEl>
                                          <p:spTgt spid="137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fade">
                                      <p:cBhvr>
                                        <p:cTn id="17" dur="2000"/>
                                        <p:tgtEl>
                                          <p:spTgt spid="137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fade">
                                      <p:cBhvr>
                                        <p:cTn id="22" dur="2000"/>
                                        <p:tgtEl>
                                          <p:spTgt spid="137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sz="2800"/>
              <a:t>If workers misperceive real wage changes, then a fall in the price level will bring about a decline in output, </a:t>
            </a:r>
            <a:r>
              <a:rPr lang="en-US" sz="2800" i="1"/>
              <a:t>ceteris paribus</a:t>
            </a:r>
            <a:r>
              <a:rPr lang="en-US" sz="2800"/>
              <a:t>, which is illustrative of an upward-sloping </a:t>
            </a:r>
            <a:r>
              <a:rPr lang="en-US" sz="2800" i="1"/>
              <a:t>SRAS </a:t>
            </a:r>
            <a:r>
              <a:rPr lang="en-US" sz="2800"/>
              <a:t>curve.</a:t>
            </a:r>
          </a:p>
          <a:p>
            <a:pPr>
              <a:buFont typeface="Wingdings" pitchFamily="2" charset="2"/>
              <a:buChar char="Ø"/>
            </a:pPr>
            <a:r>
              <a:rPr lang="en-US" sz="2800"/>
              <a:t>In response to (the misperceived) falling real wage, workers may reduce the quantity of labor they are willing to supply. With fewer workers (resources), firms will end up producing less.</a:t>
            </a:r>
          </a:p>
          <a:p>
            <a:pPr>
              <a:buFont typeface="Wingdings" pitchFamily="2" charset="2"/>
              <a:buChar char="ü"/>
            </a:pPr>
            <a:endParaRPr lang="en-US" sz="2800"/>
          </a:p>
        </p:txBody>
      </p:sp>
      <p:sp>
        <p:nvSpPr>
          <p:cNvPr id="44034" name="Rectangle 2"/>
          <p:cNvSpPr>
            <a:spLocks noGrp="1" noChangeArrowheads="1"/>
          </p:cNvSpPr>
          <p:nvPr>
            <p:ph type="title"/>
          </p:nvPr>
        </p:nvSpPr>
        <p:spPr>
          <a:ln/>
        </p:spPr>
        <p:txBody>
          <a:bodyPr/>
          <a:lstStyle/>
          <a:p>
            <a:r>
              <a:rPr lang="en-US"/>
              <a:t>Worker Misconceptions</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20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2000"/>
                                        <p:tgtEl>
                                          <p:spTgt spid="139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p:cNvPicPr>
            <a:picLocks noGrp="1" noChangeAspect="1" noChangeArrowheads="1"/>
          </p:cNvPicPr>
          <p:nvPr>
            <p:ph idx="1"/>
          </p:nvPr>
        </p:nvPicPr>
        <p:blipFill>
          <a:blip r:embed="rId3" cstate="print"/>
          <a:srcRect/>
          <a:stretch>
            <a:fillRect/>
          </a:stretch>
        </p:blipFill>
        <p:spPr>
          <a:xfrm>
            <a:off x="1600200" y="1905000"/>
            <a:ext cx="5737225" cy="4275138"/>
          </a:xfrm>
          <a:noFill/>
          <a:ln w="3175">
            <a:solidFill>
              <a:schemeClr val="accent5"/>
            </a:solidFill>
          </a:ln>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a:ln/>
        </p:spPr>
        <p:txBody>
          <a:bodyPr/>
          <a:lstStyle/>
          <a:p>
            <a:r>
              <a:rPr lang="en-US"/>
              <a:t>Changes in SRAS</a:t>
            </a:r>
          </a:p>
        </p:txBody>
      </p:sp>
      <p:sp>
        <p:nvSpPr>
          <p:cNvPr id="4" name="Rounded Rectangle 3">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dirty="0"/>
              <a:t>Shifts in the SRAS curve may be caused by changes in:</a:t>
            </a:r>
          </a:p>
          <a:p>
            <a:pPr>
              <a:buFont typeface="Wingdings" pitchFamily="2" charset="2"/>
              <a:buChar char="Ø"/>
            </a:pPr>
            <a:r>
              <a:rPr lang="en-US" dirty="0"/>
              <a:t>Wage rates</a:t>
            </a:r>
          </a:p>
          <a:p>
            <a:pPr>
              <a:buFont typeface="Wingdings" pitchFamily="2" charset="2"/>
              <a:buChar char="Ø"/>
            </a:pPr>
            <a:r>
              <a:rPr lang="en-US" dirty="0"/>
              <a:t>Prices of non-labor inputs</a:t>
            </a:r>
          </a:p>
          <a:p>
            <a:pPr>
              <a:buFont typeface="Wingdings" pitchFamily="2" charset="2"/>
              <a:buChar char="Ø"/>
            </a:pPr>
            <a:r>
              <a:rPr lang="en-US" dirty="0"/>
              <a:t>Productivity</a:t>
            </a:r>
          </a:p>
          <a:p>
            <a:pPr>
              <a:buFont typeface="Wingdings" pitchFamily="2" charset="2"/>
              <a:buChar char="Ø"/>
            </a:pPr>
            <a:r>
              <a:rPr lang="en-US" dirty="0"/>
              <a:t>Supply shocks</a:t>
            </a:r>
          </a:p>
          <a:p>
            <a:pPr lvl="1">
              <a:buFont typeface="Wingdings" pitchFamily="2" charset="2"/>
              <a:buChar char="Ø"/>
            </a:pPr>
            <a:r>
              <a:rPr lang="en-US" dirty="0"/>
              <a:t>Adverse</a:t>
            </a:r>
          </a:p>
          <a:p>
            <a:pPr lvl="1">
              <a:buFont typeface="Wingdings" pitchFamily="2" charset="2"/>
              <a:buChar char="Ø"/>
            </a:pPr>
            <a:r>
              <a:rPr lang="en-US" dirty="0"/>
              <a:t>Beneficial</a:t>
            </a:r>
          </a:p>
        </p:txBody>
      </p:sp>
      <p:sp>
        <p:nvSpPr>
          <p:cNvPr id="46082" name="Rectangle 2"/>
          <p:cNvSpPr>
            <a:spLocks noGrp="1" noChangeArrowheads="1"/>
          </p:cNvSpPr>
          <p:nvPr>
            <p:ph type="title"/>
          </p:nvPr>
        </p:nvSpPr>
        <p:spPr>
          <a:ln/>
        </p:spPr>
        <p:txBody>
          <a:bodyPr/>
          <a:lstStyle/>
          <a:p>
            <a:r>
              <a:rPr lang="en-US"/>
              <a:t>Changes in SRAS</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20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20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fade">
                                      <p:cBhvr>
                                        <p:cTn id="27" dur="20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fade">
                                      <p:cBhvr>
                                        <p:cTn id="32" dur="20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fade">
                                      <p:cBhvr>
                                        <p:cTn id="37" dur="20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normAutofit/>
          </a:bodyPr>
          <a:lstStyle/>
          <a:p>
            <a:pPr>
              <a:buFont typeface="Wingdings" pitchFamily="2" charset="2"/>
              <a:buNone/>
              <a:defRPr/>
            </a:pPr>
            <a:r>
              <a:rPr lang="en-US" dirty="0"/>
              <a:t>	The impact of a rise or fall in equilibrium wage rates can be understood in terms of the following equation:</a:t>
            </a:r>
          </a:p>
          <a:p>
            <a:pPr>
              <a:buFont typeface="Wingdings" pitchFamily="2" charset="2"/>
              <a:buNone/>
              <a:defRPr/>
            </a:pPr>
            <a:r>
              <a:rPr lang="en-US" dirty="0"/>
              <a:t>	Profit per unit = Price per unit - Cost per unit</a:t>
            </a:r>
          </a:p>
          <a:p>
            <a:pPr>
              <a:buFont typeface="Wingdings" pitchFamily="2" charset="2"/>
              <a:buChar char="Ø"/>
              <a:defRPr/>
            </a:pPr>
            <a:r>
              <a:rPr lang="en-US" dirty="0"/>
              <a:t>Higher wage rates mean higher costs and, at constant prices, translate into lower profits and a reduction in the number of units (of a given good) that firms will want to produce.</a:t>
            </a:r>
          </a:p>
          <a:p>
            <a:pPr>
              <a:buFont typeface="Wingdings" pitchFamily="2" charset="2"/>
              <a:buChar char="Ø"/>
              <a:defRPr/>
            </a:pPr>
            <a:r>
              <a:rPr lang="en-US" dirty="0"/>
              <a:t>Lower wage rates mean lower costs and, at constant prices, translate into higher profits and an increase in the number of units (of a given good) firms will decide to produce.</a:t>
            </a:r>
          </a:p>
        </p:txBody>
      </p:sp>
      <p:sp>
        <p:nvSpPr>
          <p:cNvPr id="47106" name="Rectangle 2"/>
          <p:cNvSpPr>
            <a:spLocks noGrp="1" noChangeArrowheads="1"/>
          </p:cNvSpPr>
          <p:nvPr>
            <p:ph type="title"/>
          </p:nvPr>
        </p:nvSpPr>
        <p:spPr>
          <a:ln/>
        </p:spPr>
        <p:txBody>
          <a:bodyPr/>
          <a:lstStyle/>
          <a:p>
            <a:r>
              <a:rPr lang="en-US"/>
              <a:t>Changes Wage Rates</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fade">
                                      <p:cBhvr>
                                        <p:cTn id="7" dur="2000"/>
                                        <p:tgtEl>
                                          <p:spTgt spid="4608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3" end="3"/>
                                            </p:txEl>
                                          </p:spTgt>
                                        </p:tgtEl>
                                        <p:attrNameLst>
                                          <p:attrName>style.visibility</p:attrName>
                                        </p:attrNameLst>
                                      </p:cBhvr>
                                      <p:to>
                                        <p:strVal val="visible"/>
                                      </p:to>
                                    </p:set>
                                    <p:animEffect transition="in" filter="fade">
                                      <p:cBhvr>
                                        <p:cTn id="12" dur="2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	 Changes in the prices of non-labor inputs affect the </a:t>
            </a:r>
            <a:r>
              <a:rPr lang="en-US" i="1"/>
              <a:t>SRAS curve in the </a:t>
            </a:r>
            <a:r>
              <a:rPr lang="en-US"/>
              <a:t>same way as changes in wage rates do. </a:t>
            </a:r>
          </a:p>
          <a:p>
            <a:pPr>
              <a:buFont typeface="Wingdings" pitchFamily="2" charset="2"/>
              <a:buNone/>
            </a:pPr>
            <a:r>
              <a:rPr lang="en-US"/>
              <a:t>	An increase in the price of a non-labor input (e.g., oil) shifts the </a:t>
            </a:r>
            <a:r>
              <a:rPr lang="en-US" i="1"/>
              <a:t>SRAS curve leftward; a decrease in their price </a:t>
            </a:r>
            <a:r>
              <a:rPr lang="en-US"/>
              <a:t>shifts the </a:t>
            </a:r>
            <a:r>
              <a:rPr lang="en-US" i="1"/>
              <a:t>SRAS curve rightward.</a:t>
            </a:r>
            <a:endParaRPr lang="en-US"/>
          </a:p>
        </p:txBody>
      </p:sp>
      <p:sp>
        <p:nvSpPr>
          <p:cNvPr id="48130" name="Rectangle 2"/>
          <p:cNvSpPr>
            <a:spLocks noGrp="1" noChangeArrowheads="1"/>
          </p:cNvSpPr>
          <p:nvPr>
            <p:ph type="title"/>
          </p:nvPr>
        </p:nvSpPr>
        <p:spPr>
          <a:ln/>
        </p:spPr>
        <p:txBody>
          <a:bodyPr/>
          <a:lstStyle/>
          <a:p>
            <a:r>
              <a:rPr lang="en-US"/>
              <a:t>Changes in the Price of Non-labor Inputs</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idx="1"/>
          </p:nvPr>
        </p:nvSpPr>
        <p:spPr>
          <a:xfrm>
            <a:off x="457200" y="1600200"/>
            <a:ext cx="8229600" cy="4953000"/>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buFont typeface="Wingdings" pitchFamily="2" charset="2"/>
              <a:buNone/>
              <a:defRPr/>
            </a:pPr>
            <a:r>
              <a:rPr lang="en-US" dirty="0"/>
              <a:t> 	</a:t>
            </a:r>
            <a:r>
              <a:rPr lang="en-US" b="1" dirty="0"/>
              <a:t>Productivity</a:t>
            </a:r>
            <a:r>
              <a:rPr lang="en-US" dirty="0"/>
              <a:t> is the output produced per unit of input employed over some period of time. Although various inputs can become more productive, let’s consider the labor input. </a:t>
            </a:r>
          </a:p>
          <a:p>
            <a:pPr>
              <a:buFont typeface="Wingdings" pitchFamily="2" charset="2"/>
              <a:buNone/>
              <a:defRPr/>
            </a:pPr>
            <a:r>
              <a:rPr lang="en-US" dirty="0"/>
              <a:t>	An </a:t>
            </a:r>
            <a:r>
              <a:rPr lang="en-US" i="1" dirty="0"/>
              <a:t>increase</a:t>
            </a:r>
            <a:r>
              <a:rPr lang="en-US" dirty="0"/>
              <a:t> in labor productivity means businesses will produce more output with the same amount of labor, causing the SRAS curve to shift rightward. </a:t>
            </a:r>
          </a:p>
          <a:p>
            <a:pPr>
              <a:buFont typeface="Wingdings" pitchFamily="2" charset="2"/>
              <a:buNone/>
              <a:defRPr/>
            </a:pPr>
            <a:r>
              <a:rPr lang="en-US" dirty="0"/>
              <a:t>	A </a:t>
            </a:r>
            <a:r>
              <a:rPr lang="en-US" i="1" dirty="0"/>
              <a:t>decrease</a:t>
            </a:r>
            <a:r>
              <a:rPr lang="en-US" dirty="0"/>
              <a:t> in labor productivity means businesses will produce less output with the same amount of labor, causing the SRAS curve to shift leftward. </a:t>
            </a:r>
          </a:p>
          <a:p>
            <a:pPr>
              <a:buFont typeface="Wingdings" pitchFamily="2" charset="2"/>
              <a:buNone/>
              <a:defRPr/>
            </a:pPr>
            <a:r>
              <a:rPr lang="en-US" dirty="0"/>
              <a:t>	A host of factors lead to increased labor productivity, including a more educated labor force, a larger stock of capital goods, and technological advancements.</a:t>
            </a:r>
          </a:p>
        </p:txBody>
      </p:sp>
      <p:sp>
        <p:nvSpPr>
          <p:cNvPr id="49154" name="Rectangle 2"/>
          <p:cNvSpPr>
            <a:spLocks noGrp="1" noChangeArrowheads="1"/>
          </p:cNvSpPr>
          <p:nvPr>
            <p:ph type="title"/>
          </p:nvPr>
        </p:nvSpPr>
        <p:spPr>
          <a:ln/>
        </p:spPr>
        <p:txBody>
          <a:bodyPr/>
          <a:lstStyle/>
          <a:p>
            <a:r>
              <a:rPr lang="en-US"/>
              <a:t>Changes in the Productivity</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2000"/>
                                        <p:tgtEl>
                                          <p:spTgt spid="46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fade">
                                      <p:cBhvr>
                                        <p:cTn id="17" dur="2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idx="1"/>
          </p:nvPr>
        </p:nvSpPr>
        <p:spPr>
          <a:xfrm>
            <a:off x="381000" y="1524000"/>
            <a:ext cx="8229600" cy="49530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	</a:t>
            </a:r>
            <a:r>
              <a:rPr lang="en-US" sz="2800"/>
              <a:t>Major natural or institutional changes that affect aggregate supply are referred to as </a:t>
            </a:r>
            <a:r>
              <a:rPr lang="en-US" sz="2800" i="1"/>
              <a:t>supply shocks. Supply shocks are of two varieties. </a:t>
            </a:r>
          </a:p>
          <a:p>
            <a:pPr>
              <a:buFont typeface="Wingdings" pitchFamily="2" charset="2"/>
              <a:buChar char="Ø"/>
            </a:pPr>
            <a:r>
              <a:rPr lang="en-US" sz="2800" i="1"/>
              <a:t>Adverse supply shocks shift the SRAS curve leftward. </a:t>
            </a:r>
          </a:p>
          <a:p>
            <a:pPr>
              <a:buFont typeface="Wingdings" pitchFamily="2" charset="2"/>
              <a:buChar char="Ø"/>
            </a:pPr>
            <a:r>
              <a:rPr lang="en-US" sz="2800" i="1"/>
              <a:t>Beneficial supply shocks shift the SRAS curve </a:t>
            </a:r>
            <a:r>
              <a:rPr lang="en-US" sz="2800"/>
              <a:t>rightward</a:t>
            </a:r>
          </a:p>
        </p:txBody>
      </p:sp>
      <p:sp>
        <p:nvSpPr>
          <p:cNvPr id="50178" name="Rectangle 2"/>
          <p:cNvSpPr>
            <a:spLocks noGrp="1" noChangeArrowheads="1"/>
          </p:cNvSpPr>
          <p:nvPr>
            <p:ph type="title"/>
          </p:nvPr>
        </p:nvSpPr>
        <p:spPr>
          <a:ln/>
        </p:spPr>
        <p:txBody>
          <a:bodyPr/>
          <a:lstStyle/>
          <a:p>
            <a:r>
              <a:rPr lang="en-US"/>
              <a:t>Supply Shocks</a:t>
            </a:r>
          </a:p>
        </p:txBody>
      </p:sp>
      <p:pic>
        <p:nvPicPr>
          <p:cNvPr id="50181" name="Picture 3" descr="C:\Documents and Settings\p.schneiderman\Local Settings\Temporary Internet Files\Content.IE5\JLLXH6V2\MP9004014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419432"/>
            <a:ext cx="2439988" cy="16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b="1"/>
              <a:t>Aggregate Demand - </a:t>
            </a:r>
            <a:r>
              <a:rPr lang="en-US"/>
              <a:t>The quantity demanded of all goods and services (Real GDP) at different price levels, ceteris paribus.</a:t>
            </a:r>
            <a:endParaRPr lang="en-US" b="1"/>
          </a:p>
          <a:p>
            <a:pPr>
              <a:buFont typeface="Wingdings" pitchFamily="2" charset="2"/>
              <a:buChar char="Ø"/>
            </a:pPr>
            <a:r>
              <a:rPr lang="en-US" b="1"/>
              <a:t>Aggregate Demand (AD) Curve - </a:t>
            </a:r>
            <a:r>
              <a:rPr lang="en-US"/>
              <a:t>A curve that shows the quantity demanded of all goods and services (Real GDP) at different price levels, ceteris paribus.</a:t>
            </a:r>
          </a:p>
        </p:txBody>
      </p:sp>
      <p:sp>
        <p:nvSpPr>
          <p:cNvPr id="6146" name="Rectangle 2"/>
          <p:cNvSpPr>
            <a:spLocks noGrp="1" noChangeArrowheads="1"/>
          </p:cNvSpPr>
          <p:nvPr>
            <p:ph type="title"/>
          </p:nvPr>
        </p:nvSpPr>
        <p:spPr>
          <a:ln/>
        </p:spPr>
        <p:txBody>
          <a:bodyPr/>
          <a:lstStyle/>
          <a:p>
            <a:r>
              <a:rPr lang="en-US"/>
              <a:t>Aggregate Demand</a:t>
            </a:r>
          </a:p>
        </p:txBody>
      </p:sp>
      <p:sp>
        <p:nvSpPr>
          <p:cNvPr id="4" name="Rounded Rectangle 3">
            <a:hlinkClick r:id="rId3" action="ppaction://hlinksldjump"/>
          </p:cNvPr>
          <p:cNvSpPr/>
          <p:nvPr/>
        </p:nvSpPr>
        <p:spPr bwMode="auto">
          <a:xfrm>
            <a:off x="77724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20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p:cNvPicPr>
            <a:picLocks noGrp="1" noChangeAspect="1" noChangeArrowheads="1"/>
          </p:cNvPicPr>
          <p:nvPr>
            <p:ph idx="1"/>
          </p:nvPr>
        </p:nvPicPr>
        <p:blipFill>
          <a:blip r:embed="rId3" cstate="print"/>
          <a:srcRect r="50000"/>
          <a:stretch>
            <a:fillRect/>
          </a:stretch>
        </p:blipFill>
        <p:spPr>
          <a:xfrm>
            <a:off x="1447800" y="1981200"/>
            <a:ext cx="3140075" cy="3930650"/>
          </a:xfrm>
          <a:noFill/>
          <a:ln w="3175">
            <a:solidFill>
              <a:schemeClr val="accent5"/>
            </a:solidFill>
          </a:ln>
          <a:extLst>
            <a:ext uri="{909E8E84-426E-40DD-AFC4-6F175D3DCCD1}">
              <a14:hiddenFill xmlns:a14="http://schemas.microsoft.com/office/drawing/2010/main">
                <a:solidFill>
                  <a:srgbClr val="FFFFFF"/>
                </a:solidFill>
              </a14:hiddenFill>
            </a:ext>
          </a:extLst>
        </p:spPr>
      </p:pic>
      <p:sp>
        <p:nvSpPr>
          <p:cNvPr id="51202" name="Rectangle 2"/>
          <p:cNvSpPr>
            <a:spLocks noGrp="1" noChangeArrowheads="1"/>
          </p:cNvSpPr>
          <p:nvPr>
            <p:ph type="title"/>
          </p:nvPr>
        </p:nvSpPr>
        <p:spPr>
          <a:ln/>
        </p:spPr>
        <p:txBody>
          <a:bodyPr/>
          <a:lstStyle/>
          <a:p>
            <a:r>
              <a:rPr lang="en-US"/>
              <a:t>Changes in SRAS</a:t>
            </a:r>
          </a:p>
        </p:txBody>
      </p:sp>
      <p:pic>
        <p:nvPicPr>
          <p:cNvPr id="145414" name="Picture 6"/>
          <p:cNvPicPr>
            <a:picLocks noChangeAspect="1" noChangeArrowheads="1"/>
          </p:cNvPicPr>
          <p:nvPr/>
        </p:nvPicPr>
        <p:blipFill>
          <a:blip r:embed="rId3" cstate="print"/>
          <a:srcRect l="50000"/>
          <a:stretch>
            <a:fillRect/>
          </a:stretch>
        </p:blipFill>
        <p:spPr bwMode="auto">
          <a:xfrm>
            <a:off x="4572000" y="1981200"/>
            <a:ext cx="3140075" cy="3930650"/>
          </a:xfrm>
          <a:prstGeom prst="rect">
            <a:avLst/>
          </a:prstGeom>
          <a:noFill/>
          <a:ln w="3175">
            <a:solidFill>
              <a:schemeClr val="accent5"/>
            </a:solidFill>
            <a:miter lim="800000"/>
            <a:headEnd/>
            <a:tailEnd/>
          </a:ln>
        </p:spPr>
      </p:pic>
      <p:sp>
        <p:nvSpPr>
          <p:cNvPr id="5" name="Rounded Rectangle 4">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fade">
                                      <p:cBhvr>
                                        <p:cTn id="7" dur="2000"/>
                                        <p:tgtEl>
                                          <p:spTgt spid="145413"/>
                                        </p:tgtEl>
                                      </p:cBhvr>
                                    </p:animEffect>
                                  </p:childTnLst>
                                  <p:subTnLst>
                                    <p:set>
                                      <p:cBhvr override="childStyle">
                                        <p:cTn dur="1" fill="hold" display="0" masterRel="nextClick" afterEffect="1"/>
                                        <p:tgtEl>
                                          <p:spTgt spid="14541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5414"/>
                                        </p:tgtEl>
                                        <p:attrNameLst>
                                          <p:attrName>style.visibility</p:attrName>
                                        </p:attrNameLst>
                                      </p:cBhvr>
                                      <p:to>
                                        <p:strVal val="visible"/>
                                      </p:to>
                                    </p:set>
                                    <p:animEffect transition="in" filter="fade">
                                      <p:cBhvr>
                                        <p:cTn id="12" dur="20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normAutofit/>
          </a:bodyPr>
          <a:lstStyle/>
          <a:p>
            <a:pPr marL="514350" indent="-514350">
              <a:buFont typeface="Wingdings" pitchFamily="2" charset="2"/>
              <a:buAutoNum type="arabicPeriod"/>
              <a:defRPr/>
            </a:pPr>
            <a:r>
              <a:rPr lang="en-US" sz="2800" b="1" dirty="0"/>
              <a:t>If wage rates decline, explain what happens to the short-run aggregate supply (SRAS) curve.</a:t>
            </a:r>
          </a:p>
          <a:p>
            <a:pPr>
              <a:buFont typeface="Wingdings" pitchFamily="2" charset="2"/>
              <a:buNone/>
              <a:defRPr/>
            </a:pPr>
            <a:r>
              <a:rPr lang="en-US" sz="2000" dirty="0"/>
              <a:t>	As wage rates decline, the cost per unit of production falls. In the short run (assuming prices are constant), profit per unit rises. Higher profit causes producers to produce more units of their goods and services. In short, the </a:t>
            </a:r>
            <a:r>
              <a:rPr lang="en-US" sz="2000" i="1" dirty="0"/>
              <a:t>SRAS curve </a:t>
            </a:r>
            <a:r>
              <a:rPr lang="en-US" sz="2000" dirty="0"/>
              <a:t>shifts to the right.</a:t>
            </a:r>
          </a:p>
          <a:p>
            <a:pPr marL="514350" indent="-514350">
              <a:buFont typeface="Wingdings" pitchFamily="2" charset="2"/>
              <a:buAutoNum type="arabicPeriod"/>
              <a:defRPr/>
            </a:pPr>
            <a:endParaRPr lang="en-US" b="1" dirty="0"/>
          </a:p>
          <a:p>
            <a:pPr>
              <a:buFont typeface="Wingdings" pitchFamily="2" charset="2"/>
              <a:buNone/>
              <a:defRPr/>
            </a:pPr>
            <a:endParaRPr lang="en-US" dirty="0"/>
          </a:p>
        </p:txBody>
      </p:sp>
      <p:sp>
        <p:nvSpPr>
          <p:cNvPr id="52226"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fade">
                                      <p:cBhvr>
                                        <p:cTn id="7" dur="2000"/>
                                        <p:tgtEl>
                                          <p:spTgt spid="147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z="2800" b="1" dirty="0"/>
              <a:t>2. Give an example of an increase in labor productivity.</a:t>
            </a:r>
          </a:p>
          <a:p>
            <a:pPr>
              <a:buFont typeface="Wingdings" pitchFamily="2" charset="2"/>
              <a:buNone/>
            </a:pPr>
            <a:r>
              <a:rPr lang="en-US" sz="2000" dirty="0"/>
              <a:t>	Last year, 10 workers produced 100 units of good X in 1 hour. This year, 10 workers produced 120 units of good X in 1 hour.</a:t>
            </a:r>
          </a:p>
          <a:p>
            <a:pPr>
              <a:buFont typeface="Wingdings" pitchFamily="2" charset="2"/>
              <a:buNone/>
            </a:pPr>
            <a:endParaRPr lang="en-US" b="1" dirty="0"/>
          </a:p>
          <a:p>
            <a:pPr>
              <a:buFont typeface="Wingdings" pitchFamily="2" charset="2"/>
              <a:buNone/>
            </a:pPr>
            <a:endParaRPr lang="en-US" dirty="0"/>
          </a:p>
        </p:txBody>
      </p:sp>
      <p:sp>
        <p:nvSpPr>
          <p:cNvPr id="53250"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fade">
                                      <p:cBhvr>
                                        <p:cTn id="7" dur="2000"/>
                                        <p:tgtEl>
                                          <p:spTgt spid="147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457200" y="1600200"/>
            <a:ext cx="8229600" cy="5257800"/>
          </a:xfrm>
          <a:noFill/>
          <a:extLst>
            <a:ext uri="{909E8E84-426E-40DD-AFC4-6F175D3DCCD1}">
              <a14:hiddenFill xmlns:a14="http://schemas.microsoft.com/office/drawing/2010/main">
                <a:solidFill>
                  <a:srgbClr val="FFFFFF"/>
                </a:solidFill>
              </a14:hiddenFill>
            </a:ext>
          </a:extLst>
        </p:spPr>
        <p:txBody>
          <a:bodyPr>
            <a:normAutofit/>
          </a:bodyPr>
          <a:lstStyle/>
          <a:p>
            <a:pPr>
              <a:lnSpc>
                <a:spcPct val="90000"/>
              </a:lnSpc>
              <a:buFont typeface="Wingdings" pitchFamily="2" charset="2"/>
              <a:buNone/>
            </a:pPr>
            <a:r>
              <a:rPr lang="en-US" sz="2700" b="1" dirty="0"/>
              <a:t>3. </a:t>
            </a:r>
            <a:r>
              <a:rPr lang="en-US" sz="2800" b="1" dirty="0"/>
              <a:t>Discuss the details of the worker misperceptions explanation for the upward-sloping SRAS curve.</a:t>
            </a:r>
          </a:p>
          <a:p>
            <a:pPr>
              <a:lnSpc>
                <a:spcPct val="90000"/>
              </a:lnSpc>
              <a:buFont typeface="Wingdings" pitchFamily="2" charset="2"/>
              <a:buNone/>
            </a:pPr>
            <a:r>
              <a:rPr lang="en-US" sz="2000" dirty="0"/>
              <a:t>	Workers initially misperceive the change in their real wage due to a change in the price level. For example, suppose the nominal wage is $30 and the price level is 1.50; it follows that the real wage is $20. Now suppose the nominal wage falls to $25 and the price level falls to 1.10.The real wage is now $22.72. But suppose workers misperceive the decline in the price level and mistakenly believe it has fallen to 1.40. They will now perceive their real wage as $17.85 ($25/1.40). </a:t>
            </a:r>
          </a:p>
          <a:p>
            <a:pPr algn="ctr">
              <a:lnSpc>
                <a:spcPct val="90000"/>
              </a:lnSpc>
              <a:buFont typeface="Wingdings" pitchFamily="2" charset="2"/>
              <a:buNone/>
            </a:pPr>
            <a:r>
              <a:rPr lang="en-US" sz="2000" dirty="0"/>
              <a:t>(continued)</a:t>
            </a:r>
          </a:p>
          <a:p>
            <a:pPr>
              <a:lnSpc>
                <a:spcPct val="90000"/>
              </a:lnSpc>
              <a:buFont typeface="Wingdings" pitchFamily="2" charset="2"/>
              <a:buNone/>
            </a:pPr>
            <a:endParaRPr lang="en-US" sz="2400" dirty="0"/>
          </a:p>
          <a:p>
            <a:pPr>
              <a:lnSpc>
                <a:spcPct val="90000"/>
              </a:lnSpc>
              <a:buFont typeface="Wingdings" pitchFamily="2" charset="2"/>
              <a:buNone/>
            </a:pPr>
            <a:endParaRPr lang="en-US" sz="2400" dirty="0"/>
          </a:p>
        </p:txBody>
      </p:sp>
      <p:sp>
        <p:nvSpPr>
          <p:cNvPr id="54274"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fade">
                                      <p:cBhvr>
                                        <p:cTn id="7" dur="2000"/>
                                        <p:tgtEl>
                                          <p:spTgt spid="14745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7459">
                                            <p:txEl>
                                              <p:pRg st="2" end="2"/>
                                            </p:txEl>
                                          </p:spTgt>
                                        </p:tgtEl>
                                        <p:attrNameLst>
                                          <p:attrName>style.visibility</p:attrName>
                                        </p:attrNameLst>
                                      </p:cBhvr>
                                      <p:to>
                                        <p:strVal val="visible"/>
                                      </p:to>
                                    </p:set>
                                    <p:animEffect transition="in" filter="fade">
                                      <p:cBhvr>
                                        <p:cTn id="10" dur="20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600200"/>
            <a:ext cx="8229600" cy="52578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dirty="0"/>
              <a:t>	</a:t>
            </a:r>
            <a:r>
              <a:rPr lang="en-US" sz="2800" dirty="0"/>
              <a:t>In other words, they will misperceive their real wage as falling when it has actually increased. How will workers react if they believe their real wage has fallen? They will cut back on the quantity supplied of labor, which will end up reducing output (or Real GDP). This process is consistent with an upward-sloping </a:t>
            </a:r>
            <a:r>
              <a:rPr lang="en-US" sz="2800" i="1" dirty="0"/>
              <a:t>SRAS curve: A decline in the price level </a:t>
            </a:r>
            <a:r>
              <a:rPr lang="en-US" sz="2800" dirty="0"/>
              <a:t>leads to a reduction in output.</a:t>
            </a:r>
          </a:p>
          <a:p>
            <a:pPr>
              <a:buFont typeface="Wingdings" pitchFamily="2" charset="2"/>
              <a:buNone/>
            </a:pPr>
            <a:endParaRPr lang="en-US" dirty="0"/>
          </a:p>
          <a:p>
            <a:pPr>
              <a:buFont typeface="Wingdings" pitchFamily="2" charset="2"/>
              <a:buNone/>
            </a:pPr>
            <a:endParaRPr lang="en-US" dirty="0"/>
          </a:p>
        </p:txBody>
      </p:sp>
      <p:sp>
        <p:nvSpPr>
          <p:cNvPr id="55298"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181600" y="1219200"/>
            <a:ext cx="3684588" cy="41148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title"/>
          </p:nvPr>
        </p:nvSpPr>
        <p:spPr>
          <a:xfrm>
            <a:off x="457200" y="274638"/>
            <a:ext cx="8229600" cy="868362"/>
          </a:xfrm>
          <a:ln/>
        </p:spPr>
        <p:txBody>
          <a:bodyPr/>
          <a:lstStyle/>
          <a:p>
            <a:r>
              <a:rPr lang="en-US"/>
              <a:t>Short-run Equilibrium</a:t>
            </a:r>
          </a:p>
        </p:txBody>
      </p:sp>
      <p:sp>
        <p:nvSpPr>
          <p:cNvPr id="149509" name="Rectangle 5"/>
          <p:cNvSpPr>
            <a:spLocks noChangeArrowheads="1"/>
          </p:cNvSpPr>
          <p:nvPr/>
        </p:nvSpPr>
        <p:spPr bwMode="auto">
          <a:xfrm>
            <a:off x="533400" y="1289050"/>
            <a:ext cx="4572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a:solidFill>
                  <a:srgbClr val="002060"/>
                </a:solidFill>
                <a:latin typeface="Palatino Linotype" pitchFamily="18" charset="0"/>
              </a:rPr>
              <a:t>At P</a:t>
            </a:r>
            <a:r>
              <a:rPr lang="en-US" sz="2000" baseline="-25000">
                <a:solidFill>
                  <a:srgbClr val="002060"/>
                </a:solidFill>
                <a:latin typeface="Palatino Linotype" pitchFamily="18" charset="0"/>
              </a:rPr>
              <a:t>1</a:t>
            </a:r>
            <a:r>
              <a:rPr lang="en-US" sz="2000">
                <a:solidFill>
                  <a:srgbClr val="002060"/>
                </a:solidFill>
                <a:latin typeface="Palatino Linotype" pitchFamily="18" charset="0"/>
              </a:rPr>
              <a:t>, the quantity supplied of Real GDP is greater than the quantity demanded. As a result, the price level falls and firms decrease output. </a:t>
            </a:r>
          </a:p>
          <a:p>
            <a:pPr>
              <a:buFont typeface="Wingdings" pitchFamily="2" charset="2"/>
              <a:buChar char="Ø"/>
            </a:pPr>
            <a:r>
              <a:rPr lang="en-US" sz="2000">
                <a:solidFill>
                  <a:srgbClr val="002060"/>
                </a:solidFill>
                <a:latin typeface="Palatino Linotype" pitchFamily="18" charset="0"/>
              </a:rPr>
              <a:t>At P</a:t>
            </a:r>
            <a:r>
              <a:rPr lang="en-US" sz="2000" baseline="-25000">
                <a:solidFill>
                  <a:srgbClr val="002060"/>
                </a:solidFill>
                <a:latin typeface="Palatino Linotype" pitchFamily="18" charset="0"/>
              </a:rPr>
              <a:t>2</a:t>
            </a:r>
            <a:r>
              <a:rPr lang="en-US" sz="2000">
                <a:solidFill>
                  <a:srgbClr val="002060"/>
                </a:solidFill>
                <a:latin typeface="Palatino Linotype" pitchFamily="18" charset="0"/>
              </a:rPr>
              <a:t>, the quantity demanded of Real GDP is greater than the quantity supplied. As a result, the price level rises and firms increase output.</a:t>
            </a:r>
          </a:p>
          <a:p>
            <a:pPr>
              <a:buFont typeface="Wingdings" pitchFamily="2" charset="2"/>
              <a:buChar char="Ø"/>
            </a:pPr>
            <a:r>
              <a:rPr lang="en-US" sz="2000">
                <a:solidFill>
                  <a:srgbClr val="002060"/>
                </a:solidFill>
                <a:latin typeface="Palatino Linotype" pitchFamily="18" charset="0"/>
              </a:rPr>
              <a:t>Short-run equilibrium occurs at point E, where the quantity demanded of Real GDP equals the (short-run) quantity supplied. </a:t>
            </a:r>
          </a:p>
        </p:txBody>
      </p:sp>
      <p:pic>
        <p:nvPicPr>
          <p:cNvPr id="149510" name="Picture 6"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7"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581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029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9"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5029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7" name="Picture 13" descr="MCj022197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927850" y="5645150"/>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8" name="Picture 14" descr="MCj022197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927850" y="5492750"/>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9" name="Picture 15"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95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hlinkClick r:id="rId7"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7" action="ppaction://hlinksldjump"/>
              </a:rPr>
              <a:t>Click to return to “In this Lesson”</a:t>
            </a:r>
            <a:endParaRPr lang="en-US" sz="1050" dirty="0">
              <a:solidFill>
                <a:srgbClr val="C00000"/>
              </a:solidFill>
              <a:latin typeface="Arial" charset="0"/>
            </a:endParaRPr>
          </a:p>
        </p:txBody>
      </p:sp>
      <p:sp>
        <p:nvSpPr>
          <p:cNvPr id="13"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9509">
                                            <p:txEl>
                                              <p:pRg st="0" end="0"/>
                                            </p:txEl>
                                          </p:spTgt>
                                        </p:tgtEl>
                                        <p:attrNameLst>
                                          <p:attrName>style.visibility</p:attrName>
                                        </p:attrNameLst>
                                      </p:cBhvr>
                                      <p:to>
                                        <p:strVal val="visible"/>
                                      </p:to>
                                    </p:set>
                                    <p:animEffect transition="in" filter="fade">
                                      <p:cBhvr>
                                        <p:cTn id="7" dur="2000"/>
                                        <p:tgtEl>
                                          <p:spTgt spid="149509">
                                            <p:txEl>
                                              <p:pRg st="0" end="0"/>
                                            </p:txEl>
                                          </p:spTgt>
                                        </p:tgtEl>
                                      </p:cBhvr>
                                    </p:animEffect>
                                  </p:childTnLst>
                                  <p:subTnLst>
                                    <p:set>
                                      <p:cBhvr override="childStyle">
                                        <p:cTn dur="1" fill="hold" display="0" masterRel="nextClick" afterEffect="1"/>
                                        <p:tgtEl>
                                          <p:spTgt spid="149509">
                                            <p:txEl>
                                              <p:pRg st="0" end="0"/>
                                            </p:txEl>
                                          </p:spTgt>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149517"/>
                                        </p:tgtEl>
                                        <p:attrNameLst>
                                          <p:attrName>style.visibility</p:attrName>
                                        </p:attrNameLst>
                                      </p:cBhvr>
                                      <p:to>
                                        <p:strVal val="visible"/>
                                      </p:to>
                                    </p:set>
                                    <p:animEffect transition="in" filter="fade">
                                      <p:cBhvr>
                                        <p:cTn id="10" dur="2000"/>
                                        <p:tgtEl>
                                          <p:spTgt spid="149517"/>
                                        </p:tgtEl>
                                      </p:cBhvr>
                                    </p:animEffect>
                                  </p:childTnLst>
                                  <p:subTnLst>
                                    <p:set>
                                      <p:cBhvr override="childStyle">
                                        <p:cTn dur="1" fill="hold" display="0" masterRel="nextClick" afterEffect="1"/>
                                        <p:tgtEl>
                                          <p:spTgt spid="149517"/>
                                        </p:tgtEl>
                                        <p:attrNameLst>
                                          <p:attrName>style.visibility</p:attrName>
                                        </p:attrNameLst>
                                      </p:cBhvr>
                                      <p:to>
                                        <p:strVal val="hidden"/>
                                      </p:to>
                                    </p:set>
                                  </p:subTnLst>
                                </p:cTn>
                              </p:par>
                              <p:par>
                                <p:cTn id="11" presetID="10" presetClass="entr" presetSubtype="0" fill="hold" nodeType="withEffect">
                                  <p:stCondLst>
                                    <p:cond delay="0"/>
                                  </p:stCondLst>
                                  <p:childTnLst>
                                    <p:set>
                                      <p:cBhvr>
                                        <p:cTn id="12" dur="1" fill="hold">
                                          <p:stCondLst>
                                            <p:cond delay="0"/>
                                          </p:stCondLst>
                                        </p:cTn>
                                        <p:tgtEl>
                                          <p:spTgt spid="149510"/>
                                        </p:tgtEl>
                                        <p:attrNameLst>
                                          <p:attrName>style.visibility</p:attrName>
                                        </p:attrNameLst>
                                      </p:cBhvr>
                                      <p:to>
                                        <p:strVal val="visible"/>
                                      </p:to>
                                    </p:set>
                                    <p:animEffect transition="in" filter="fade">
                                      <p:cBhvr>
                                        <p:cTn id="13" dur="2000"/>
                                        <p:tgtEl>
                                          <p:spTgt spid="149510"/>
                                        </p:tgtEl>
                                      </p:cBhvr>
                                    </p:animEffect>
                                  </p:childTnLst>
                                  <p:subTnLst>
                                    <p:set>
                                      <p:cBhvr override="childStyle">
                                        <p:cTn dur="1" fill="hold" display="0" masterRel="nextClick" afterEffect="1"/>
                                        <p:tgtEl>
                                          <p:spTgt spid="149510"/>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49509">
                                            <p:txEl>
                                              <p:pRg st="1" end="1"/>
                                            </p:txEl>
                                          </p:spTgt>
                                        </p:tgtEl>
                                        <p:attrNameLst>
                                          <p:attrName>style.visibility</p:attrName>
                                        </p:attrNameLst>
                                      </p:cBhvr>
                                      <p:to>
                                        <p:strVal val="visible"/>
                                      </p:to>
                                    </p:set>
                                    <p:animEffect transition="in" filter="fade">
                                      <p:cBhvr>
                                        <p:cTn id="18" dur="2000"/>
                                        <p:tgtEl>
                                          <p:spTgt spid="149509">
                                            <p:txEl>
                                              <p:pRg st="1" end="1"/>
                                            </p:txEl>
                                          </p:spTgt>
                                        </p:tgtEl>
                                      </p:cBhvr>
                                    </p:animEffect>
                                  </p:childTnLst>
                                  <p:subTnLst>
                                    <p:set>
                                      <p:cBhvr override="childStyle">
                                        <p:cTn dur="1" fill="hold" display="0" masterRel="nextClick" afterEffect="1"/>
                                        <p:tgtEl>
                                          <p:spTgt spid="149509">
                                            <p:txEl>
                                              <p:pRg st="1" end="1"/>
                                            </p:txEl>
                                          </p:spTgt>
                                        </p:tgtEl>
                                        <p:attrNameLst>
                                          <p:attrName>style.visibility</p:attrName>
                                        </p:attrNameLst>
                                      </p:cBhvr>
                                      <p:to>
                                        <p:strVal val="hidden"/>
                                      </p:to>
                                    </p:set>
                                  </p:subTnLst>
                                </p:cTn>
                              </p:par>
                              <p:par>
                                <p:cTn id="19" presetID="10" presetClass="entr" presetSubtype="0" fill="hold" nodeType="withEffect">
                                  <p:stCondLst>
                                    <p:cond delay="0"/>
                                  </p:stCondLst>
                                  <p:childTnLst>
                                    <p:set>
                                      <p:cBhvr>
                                        <p:cTn id="20" dur="1" fill="hold">
                                          <p:stCondLst>
                                            <p:cond delay="0"/>
                                          </p:stCondLst>
                                        </p:cTn>
                                        <p:tgtEl>
                                          <p:spTgt spid="149511"/>
                                        </p:tgtEl>
                                        <p:attrNameLst>
                                          <p:attrName>style.visibility</p:attrName>
                                        </p:attrNameLst>
                                      </p:cBhvr>
                                      <p:to>
                                        <p:strVal val="visible"/>
                                      </p:to>
                                    </p:set>
                                    <p:animEffect transition="in" filter="fade">
                                      <p:cBhvr>
                                        <p:cTn id="21" dur="2000"/>
                                        <p:tgtEl>
                                          <p:spTgt spid="149511"/>
                                        </p:tgtEl>
                                      </p:cBhvr>
                                    </p:animEffect>
                                  </p:childTnLst>
                                  <p:subTnLst>
                                    <p:set>
                                      <p:cBhvr override="childStyle">
                                        <p:cTn dur="1" fill="hold" display="0" masterRel="nextClick" afterEffect="1"/>
                                        <p:tgtEl>
                                          <p:spTgt spid="149511"/>
                                        </p:tgtEl>
                                        <p:attrNameLst>
                                          <p:attrName>style.visibility</p:attrName>
                                        </p:attrNameLst>
                                      </p:cBhvr>
                                      <p:to>
                                        <p:strVal val="hidden"/>
                                      </p:to>
                                    </p:set>
                                  </p:subTnLst>
                                </p:cTn>
                              </p:par>
                              <p:par>
                                <p:cTn id="22" presetID="10" presetClass="entr" presetSubtype="0" fill="hold" nodeType="withEffect">
                                  <p:stCondLst>
                                    <p:cond delay="0"/>
                                  </p:stCondLst>
                                  <p:childTnLst>
                                    <p:set>
                                      <p:cBhvr>
                                        <p:cTn id="23" dur="1" fill="hold">
                                          <p:stCondLst>
                                            <p:cond delay="0"/>
                                          </p:stCondLst>
                                        </p:cTn>
                                        <p:tgtEl>
                                          <p:spTgt spid="149518"/>
                                        </p:tgtEl>
                                        <p:attrNameLst>
                                          <p:attrName>style.visibility</p:attrName>
                                        </p:attrNameLst>
                                      </p:cBhvr>
                                      <p:to>
                                        <p:strVal val="visible"/>
                                      </p:to>
                                    </p:set>
                                    <p:animEffect transition="in" filter="fade">
                                      <p:cBhvr>
                                        <p:cTn id="24" dur="2000"/>
                                        <p:tgtEl>
                                          <p:spTgt spid="149518"/>
                                        </p:tgtEl>
                                      </p:cBhvr>
                                    </p:animEffect>
                                  </p:childTnLst>
                                  <p:subTnLst>
                                    <p:set>
                                      <p:cBhvr override="childStyle">
                                        <p:cTn dur="1" fill="hold" display="0" masterRel="nextClick" afterEffect="1"/>
                                        <p:tgtEl>
                                          <p:spTgt spid="14951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49509">
                                            <p:txEl>
                                              <p:pRg st="2" end="2"/>
                                            </p:txEl>
                                          </p:spTgt>
                                        </p:tgtEl>
                                        <p:attrNameLst>
                                          <p:attrName>style.visibility</p:attrName>
                                        </p:attrNameLst>
                                      </p:cBhvr>
                                      <p:to>
                                        <p:strVal val="visible"/>
                                      </p:to>
                                    </p:set>
                                    <p:animEffect transition="in" filter="fade">
                                      <p:cBhvr>
                                        <p:cTn id="29" dur="2000"/>
                                        <p:tgtEl>
                                          <p:spTgt spid="149509">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9518"/>
                                        </p:tgtEl>
                                        <p:attrNameLst>
                                          <p:attrName>style.visibility</p:attrName>
                                        </p:attrNameLst>
                                      </p:cBhvr>
                                      <p:to>
                                        <p:strVal val="visible"/>
                                      </p:to>
                                    </p:set>
                                    <p:animEffect transition="in" filter="fade">
                                      <p:cBhvr>
                                        <p:cTn id="32" dur="2000"/>
                                        <p:tgtEl>
                                          <p:spTgt spid="149518"/>
                                        </p:tgtEl>
                                      </p:cBhvr>
                                    </p:animEffect>
                                  </p:childTnLst>
                                </p:cTn>
                              </p:par>
                              <p:par>
                                <p:cTn id="33" presetID="10" presetClass="entr" presetSubtype="0" fill="hold" nodeType="withEffect">
                                  <p:stCondLst>
                                    <p:cond delay="0"/>
                                  </p:stCondLst>
                                  <p:childTnLst>
                                    <p:set>
                                      <p:cBhvr>
                                        <p:cTn id="34" dur="1" fill="hold">
                                          <p:stCondLst>
                                            <p:cond delay="0"/>
                                          </p:stCondLst>
                                        </p:cTn>
                                        <p:tgtEl>
                                          <p:spTgt spid="149519"/>
                                        </p:tgtEl>
                                        <p:attrNameLst>
                                          <p:attrName>style.visibility</p:attrName>
                                        </p:attrNameLst>
                                      </p:cBhvr>
                                      <p:to>
                                        <p:strVal val="visible"/>
                                      </p:to>
                                    </p:set>
                                    <p:animEffect transition="in" filter="fade">
                                      <p:cBhvr>
                                        <p:cTn id="35" dur="2000"/>
                                        <p:tgtEl>
                                          <p:spTgt spid="149519"/>
                                        </p:tgtEl>
                                      </p:cBhvr>
                                    </p:animEffect>
                                  </p:childTnLst>
                                  <p:subTnLst>
                                    <p:set>
                                      <p:cBhvr override="childStyle">
                                        <p:cTn dur="1" fill="hold" display="0" masterRel="nextClick" afterEffect="1"/>
                                        <p:tgtEl>
                                          <p:spTgt spid="149519"/>
                                        </p:tgtEl>
                                        <p:attrNameLst>
                                          <p:attrName>style.visibility</p:attrName>
                                        </p:attrNameLst>
                                      </p:cBhvr>
                                      <p:to>
                                        <p:strVal val="hidden"/>
                                      </p:to>
                                    </p:set>
                                  </p:subTnLst>
                                </p:cTn>
                              </p:par>
                              <p:par>
                                <p:cTn id="36" presetID="10" presetClass="entr" presetSubtype="0" fill="hold" nodeType="withEffect">
                                  <p:stCondLst>
                                    <p:cond delay="0"/>
                                  </p:stCondLst>
                                  <p:childTnLst>
                                    <p:set>
                                      <p:cBhvr>
                                        <p:cTn id="37" dur="1" fill="hold">
                                          <p:stCondLst>
                                            <p:cond delay="0"/>
                                          </p:stCondLst>
                                        </p:cTn>
                                        <p:tgtEl>
                                          <p:spTgt spid="149519"/>
                                        </p:tgtEl>
                                        <p:attrNameLst>
                                          <p:attrName>style.visibility</p:attrName>
                                        </p:attrNameLst>
                                      </p:cBhvr>
                                      <p:to>
                                        <p:strVal val="visible"/>
                                      </p:to>
                                    </p:set>
                                    <p:animEffect transition="in" filter="fade">
                                      <p:cBhvr>
                                        <p:cTn id="38" dur="2000"/>
                                        <p:tgtEl>
                                          <p:spTgt spid="149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65486"/>
          <a:stretch>
            <a:fillRect/>
          </a:stretch>
        </p:blipFill>
        <p:spPr>
          <a:xfrm>
            <a:off x="304800" y="1905000"/>
            <a:ext cx="2971800" cy="41910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6" name="Rectangle 2"/>
          <p:cNvSpPr>
            <a:spLocks noGrp="1" noChangeArrowheads="1"/>
          </p:cNvSpPr>
          <p:nvPr>
            <p:ph type="title"/>
          </p:nvPr>
        </p:nvSpPr>
        <p:spPr>
          <a:ln/>
        </p:spPr>
        <p:txBody>
          <a:bodyPr>
            <a:normAutofit fontScale="90000"/>
          </a:bodyPr>
          <a:lstStyle/>
          <a:p>
            <a:r>
              <a:rPr lang="en-US" sz="3600"/>
              <a:t>Changes in Short-Run Equilibrium in the Economy</a:t>
            </a:r>
          </a:p>
        </p:txBody>
      </p:sp>
      <p:pic>
        <p:nvPicPr>
          <p:cNvPr id="1515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33627" r="32744"/>
          <a:stretch>
            <a:fillRect/>
          </a:stretch>
        </p:blipFill>
        <p:spPr bwMode="auto">
          <a:xfrm>
            <a:off x="3200400" y="1905000"/>
            <a:ext cx="2895600" cy="4191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15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67256"/>
          <a:stretch>
            <a:fillRect/>
          </a:stretch>
        </p:blipFill>
        <p:spPr bwMode="auto">
          <a:xfrm>
            <a:off x="6096000" y="1905000"/>
            <a:ext cx="2819400" cy="4191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fade">
                                      <p:cBhvr>
                                        <p:cTn id="7" dur="2000"/>
                                        <p:tgtEl>
                                          <p:spTgt spid="151556"/>
                                        </p:tgtEl>
                                      </p:cBhvr>
                                    </p:animEffect>
                                  </p:childTnLst>
                                  <p:subTnLst>
                                    <p:set>
                                      <p:cBhvr override="childStyle">
                                        <p:cTn dur="1" fill="hold" display="0" masterRel="nextClick" afterEffect="1"/>
                                        <p:tgtEl>
                                          <p:spTgt spid="15155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7"/>
                                        </p:tgtEl>
                                        <p:attrNameLst>
                                          <p:attrName>style.visibility</p:attrName>
                                        </p:attrNameLst>
                                      </p:cBhvr>
                                      <p:to>
                                        <p:strVal val="visible"/>
                                      </p:to>
                                    </p:set>
                                    <p:animEffect transition="in" filter="fade">
                                      <p:cBhvr>
                                        <p:cTn id="12" dur="2000"/>
                                        <p:tgtEl>
                                          <p:spTgt spid="151557"/>
                                        </p:tgtEl>
                                      </p:cBhvr>
                                    </p:animEffect>
                                  </p:childTnLst>
                                  <p:subTnLst>
                                    <p:set>
                                      <p:cBhvr override="childStyle">
                                        <p:cTn dur="1" fill="hold" display="0" masterRel="nextClick" afterEffect="1"/>
                                        <p:tgtEl>
                                          <p:spTgt spid="15155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1558"/>
                                        </p:tgtEl>
                                        <p:attrNameLst>
                                          <p:attrName>style.visibility</p:attrName>
                                        </p:attrNameLst>
                                      </p:cBhvr>
                                      <p:to>
                                        <p:strVal val="visible"/>
                                      </p:to>
                                    </p:set>
                                    <p:animEffect transition="in" filter="fade">
                                      <p:cBhvr>
                                        <p:cTn id="17" dur="20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7295"/>
          <a:stretch>
            <a:fillRect/>
          </a:stretch>
        </p:blipFill>
        <p:spPr>
          <a:xfrm>
            <a:off x="1676400" y="76200"/>
            <a:ext cx="5768975" cy="58674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10" name="Oval 10"/>
          <p:cNvSpPr>
            <a:spLocks noChangeArrowheads="1"/>
          </p:cNvSpPr>
          <p:nvPr/>
        </p:nvSpPr>
        <p:spPr bwMode="auto">
          <a:xfrm>
            <a:off x="3276600" y="609600"/>
            <a:ext cx="1143000" cy="609600"/>
          </a:xfrm>
          <a:prstGeom prst="ellipse">
            <a:avLst/>
          </a:prstGeom>
          <a:solidFill>
            <a:schemeClr val="accent1">
              <a:alpha val="30196"/>
            </a:schemeClr>
          </a:solidFill>
          <a:ln w="9525">
            <a:solidFill>
              <a:schemeClr val="tx1"/>
            </a:solidFill>
            <a:round/>
            <a:headEnd/>
            <a:tailEnd/>
          </a:ln>
        </p:spPr>
        <p:txBody>
          <a:bodyPr wrap="none" anchor="ctr"/>
          <a:lstStyle/>
          <a:p>
            <a:endParaRPr lang="en-US"/>
          </a:p>
        </p:txBody>
      </p:sp>
      <p:sp>
        <p:nvSpPr>
          <p:cNvPr id="4" name="Rounded Rectangle 3">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10"/>
                                        </p:tgtEl>
                                        <p:attrNameLst>
                                          <p:attrName>style.visibility</p:attrName>
                                        </p:attrNameLst>
                                      </p:cBhvr>
                                      <p:to>
                                        <p:strVal val="visible"/>
                                      </p:to>
                                    </p:set>
                                    <p:animEffect transition="in" filter="fade">
                                      <p:cBhvr>
                                        <p:cTn id="7" dur="2000"/>
                                        <p:tgtEl>
                                          <p:spTgt spid="153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92162"/>
          </a:xfrm>
          <a:ln/>
        </p:spPr>
        <p:txBody>
          <a:bodyPr/>
          <a:lstStyle/>
          <a:p>
            <a:r>
              <a:rPr lang="en-US"/>
              <a:t>AD and SRAS</a:t>
            </a:r>
          </a:p>
        </p:txBody>
      </p:sp>
      <p:pic>
        <p:nvPicPr>
          <p:cNvPr id="1577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b="-224"/>
          <a:stretch>
            <a:fillRect/>
          </a:stretch>
        </p:blipFill>
        <p:spPr bwMode="auto">
          <a:xfrm>
            <a:off x="838200" y="1524000"/>
            <a:ext cx="7696200" cy="44259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7705"/>
                                        </p:tgtEl>
                                        <p:attrNameLst>
                                          <p:attrName>style.visibility</p:attrName>
                                        </p:attrNameLst>
                                      </p:cBhvr>
                                      <p:to>
                                        <p:strVal val="visible"/>
                                      </p:to>
                                    </p:set>
                                    <p:animEffect transition="in" filter="fade">
                                      <p:cBhvr>
                                        <p:cTn id="7" dur="20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a:noFill/>
        </p:spPr>
        <p:txBody>
          <a:bodyPr/>
          <a:lstStyle/>
          <a:p>
            <a:pPr>
              <a:buFont typeface="Wingdings" pitchFamily="2" charset="2"/>
              <a:buNone/>
            </a:pPr>
            <a:endParaRPr lang="en-US" dirty="0"/>
          </a:p>
          <a:p>
            <a:pPr>
              <a:buFont typeface="Wingdings" pitchFamily="2" charset="2"/>
              <a:buChar char="Ø"/>
            </a:pPr>
            <a:r>
              <a:rPr lang="en-US" dirty="0"/>
              <a:t>The Real GDP that is produced at the natural unemployment* rate. </a:t>
            </a:r>
          </a:p>
          <a:p>
            <a:pPr>
              <a:buFont typeface="Wingdings" pitchFamily="2" charset="2"/>
              <a:buChar char="Ø"/>
            </a:pPr>
            <a:r>
              <a:rPr lang="en-US" dirty="0"/>
              <a:t>The Real GDP that is produced when the economy is in long-run equilibrium.</a:t>
            </a:r>
          </a:p>
          <a:p>
            <a:pPr>
              <a:buFont typeface="Wingdings" pitchFamily="2" charset="2"/>
              <a:buNone/>
            </a:pPr>
            <a:endParaRPr lang="en-US" dirty="0"/>
          </a:p>
          <a:p>
            <a:pPr>
              <a:buFont typeface="Wingdings" pitchFamily="2" charset="2"/>
              <a:buNone/>
            </a:pPr>
            <a:r>
              <a:rPr lang="en-US" dirty="0"/>
              <a:t>  *</a:t>
            </a:r>
            <a:r>
              <a:rPr lang="en-US" sz="2400" dirty="0"/>
              <a:t>Unemployment caused by frictional and structural        factors in the economy.</a:t>
            </a:r>
            <a:r>
              <a:rPr lang="en-US" dirty="0"/>
              <a:t> </a:t>
            </a:r>
          </a:p>
          <a:p>
            <a:pPr>
              <a:buFont typeface="Wingdings" pitchFamily="2" charset="2"/>
              <a:buNone/>
            </a:pPr>
            <a:endParaRPr lang="en-US" dirty="0"/>
          </a:p>
        </p:txBody>
      </p:sp>
      <p:sp>
        <p:nvSpPr>
          <p:cNvPr id="60418" name="Rectangle 2"/>
          <p:cNvSpPr>
            <a:spLocks noGrp="1" noChangeArrowheads="1"/>
          </p:cNvSpPr>
          <p:nvPr>
            <p:ph type="title"/>
          </p:nvPr>
        </p:nvSpPr>
        <p:spPr>
          <a:ln/>
        </p:spPr>
        <p:txBody>
          <a:bodyPr>
            <a:normAutofit fontScale="90000"/>
          </a:bodyPr>
          <a:lstStyle/>
          <a:p>
            <a:r>
              <a:rPr lang="en-US"/>
              <a:t>Natural Real GDP &amp; Natural Unemployment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fade">
                                      <p:cBhvr>
                                        <p:cTn id="7" dur="2000"/>
                                        <p:tgtEl>
                                          <p:spTgt spid="172035">
                                            <p:txEl>
                                              <p:pRg st="1" end="1"/>
                                            </p:txEl>
                                          </p:spTgt>
                                        </p:tgtEl>
                                      </p:cBhvr>
                                    </p:animEffect>
                                  </p:childTnLst>
                                  <p:subTnLst>
                                    <p:animClr clrSpc="rgb" dir="cw">
                                      <p:cBhvr override="childStyle">
                                        <p:cTn dur="1" fill="hold" display="0" masterRel="nextClick" afterEffect="1"/>
                                        <p:tgtEl>
                                          <p:spTgt spid="172035">
                                            <p:txEl>
                                              <p:pRg st="1" end="1"/>
                                            </p:txEl>
                                          </p:spTgt>
                                        </p:tgtEl>
                                        <p:attrNameLst>
                                          <p:attrName>ppt_c</p:attrName>
                                        </p:attrNameLst>
                                      </p:cBhvr>
                                      <p:to>
                                        <a:srgbClr val="CC6600"/>
                                      </p:to>
                                    </p:animClr>
                                  </p:subTnLst>
                                </p:cTn>
                              </p:par>
                              <p:par>
                                <p:cTn id="8" presetID="10" presetClass="entr" presetSubtype="0" fill="hold" nodeType="withEffect">
                                  <p:stCondLst>
                                    <p:cond delay="0"/>
                                  </p:stCondLst>
                                  <p:childTnLst>
                                    <p:set>
                                      <p:cBhvr>
                                        <p:cTn id="9" dur="1" fill="hold">
                                          <p:stCondLst>
                                            <p:cond delay="0"/>
                                          </p:stCondLst>
                                        </p:cTn>
                                        <p:tgtEl>
                                          <p:spTgt spid="172035">
                                            <p:txEl>
                                              <p:pRg st="2" end="2"/>
                                            </p:txEl>
                                          </p:spTgt>
                                        </p:tgtEl>
                                        <p:attrNameLst>
                                          <p:attrName>style.visibility</p:attrName>
                                        </p:attrNameLst>
                                      </p:cBhvr>
                                      <p:to>
                                        <p:strVal val="visible"/>
                                      </p:to>
                                    </p:set>
                                    <p:animEffect transition="in" filter="fade">
                                      <p:cBhvr>
                                        <p:cTn id="10" dur="2000"/>
                                        <p:tgtEl>
                                          <p:spTgt spid="172035">
                                            <p:txEl>
                                              <p:pRg st="2" end="2"/>
                                            </p:txEl>
                                          </p:spTgt>
                                        </p:tgtEl>
                                      </p:cBhvr>
                                    </p:animEffect>
                                  </p:childTnLst>
                                  <p:subTnLst>
                                    <p:animClr clrSpc="rgb" dir="cw">
                                      <p:cBhvr override="childStyle">
                                        <p:cTn dur="1" fill="hold" display="0" masterRel="nextClick" afterEffect="1"/>
                                        <p:tgtEl>
                                          <p:spTgt spid="172035">
                                            <p:txEl>
                                              <p:pRg st="2" end="2"/>
                                            </p:txEl>
                                          </p:spTgt>
                                        </p:tgtEl>
                                        <p:attrNameLst>
                                          <p:attrName>ppt_c</p:attrName>
                                        </p:attrNameLst>
                                      </p:cBhvr>
                                      <p:to>
                                        <a:srgbClr val="CC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p:cNvPicPr>
            <a:picLocks noGrp="1" noChangeAspect="1" noChangeArrowheads="1"/>
          </p:cNvPicPr>
          <p:nvPr>
            <p:ph idx="1"/>
          </p:nvPr>
        </p:nvPicPr>
        <p:blipFill>
          <a:blip r:embed="rId3" cstate="print"/>
          <a:stretch>
            <a:fillRect/>
          </a:stretch>
        </p:blipFill>
        <p:spPr>
          <a:xfrm>
            <a:off x="3429000" y="2289689"/>
            <a:ext cx="2286000" cy="2429435"/>
          </a:xfrm>
          <a:noFill/>
          <a:ln w="3175">
            <a:solidFill>
              <a:schemeClr val="accent5"/>
            </a:solidFill>
          </a:ln>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ln/>
        </p:spPr>
        <p:txBody>
          <a:bodyPr/>
          <a:lstStyle/>
          <a:p>
            <a:r>
              <a:rPr lang="en-US"/>
              <a:t>The Aggregate Demand Curve</a:t>
            </a:r>
          </a:p>
        </p:txBody>
      </p:sp>
      <p:sp>
        <p:nvSpPr>
          <p:cNvPr id="7172" name="Rectangle 7"/>
          <p:cNvSpPr>
            <a:spLocks noChangeArrowheads="1"/>
          </p:cNvSpPr>
          <p:nvPr/>
        </p:nvSpPr>
        <p:spPr bwMode="auto">
          <a:xfrm>
            <a:off x="457200" y="1981200"/>
            <a:ext cx="3505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latin typeface="Palatino Linotype" pitchFamily="18" charset="0"/>
              </a:rPr>
              <a:t>The aggregated demand curve is downward-sloping, specifying an inverse relationship between the </a:t>
            </a:r>
            <a:r>
              <a:rPr lang="en-US" sz="2800" b="1" dirty="0">
                <a:solidFill>
                  <a:srgbClr val="002060"/>
                </a:solidFill>
                <a:latin typeface="Palatino Linotype" pitchFamily="18" charset="0"/>
              </a:rPr>
              <a:t>price level</a:t>
            </a:r>
            <a:r>
              <a:rPr lang="en-US" sz="2800" dirty="0">
                <a:solidFill>
                  <a:srgbClr val="002060"/>
                </a:solidFill>
                <a:latin typeface="Palatino Linotype" pitchFamily="18" charset="0"/>
              </a:rPr>
              <a:t> and the </a:t>
            </a:r>
            <a:r>
              <a:rPr lang="en-US" sz="2800" b="1" dirty="0">
                <a:solidFill>
                  <a:srgbClr val="002060"/>
                </a:solidFill>
                <a:latin typeface="Palatino Linotype" pitchFamily="18" charset="0"/>
              </a:rPr>
              <a:t>quantity demanded</a:t>
            </a:r>
            <a:r>
              <a:rPr lang="en-US" sz="2800" dirty="0">
                <a:solidFill>
                  <a:srgbClr val="002060"/>
                </a:solidFill>
                <a:latin typeface="Palatino Linotype" pitchFamily="18" charset="0"/>
              </a:rPr>
              <a:t> of Real GDP.</a:t>
            </a:r>
          </a:p>
        </p:txBody>
      </p:sp>
      <p:pic>
        <p:nvPicPr>
          <p:cNvPr id="7173" name="Picture 8"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048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6" action="ppaction://hlinksldjump"/>
          </p:cNvPr>
          <p:cNvSpPr/>
          <p:nvPr/>
        </p:nvSpPr>
        <p:spPr bwMode="auto">
          <a:xfrm>
            <a:off x="77724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6"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0" y="1295400"/>
            <a:ext cx="2321859" cy="4177553"/>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2" name="Rectangle 2"/>
          <p:cNvSpPr>
            <a:spLocks noGrp="1" noChangeArrowheads="1"/>
          </p:cNvSpPr>
          <p:nvPr>
            <p:ph type="title"/>
          </p:nvPr>
        </p:nvSpPr>
        <p:spPr>
          <a:ln/>
        </p:spPr>
        <p:txBody>
          <a:bodyPr>
            <a:normAutofit fontScale="90000"/>
          </a:bodyPr>
          <a:lstStyle/>
          <a:p>
            <a:r>
              <a:rPr lang="en-US"/>
              <a:t>Long-Run Aggregate Supply  (LRAS )Curve</a:t>
            </a:r>
          </a:p>
        </p:txBody>
      </p:sp>
      <p:sp>
        <p:nvSpPr>
          <p:cNvPr id="159749" name="Rectangle 5"/>
          <p:cNvSpPr>
            <a:spLocks noChangeArrowheads="1"/>
          </p:cNvSpPr>
          <p:nvPr/>
        </p:nvSpPr>
        <p:spPr bwMode="auto">
          <a:xfrm>
            <a:off x="381000" y="1752600"/>
            <a:ext cx="4572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800">
                <a:solidFill>
                  <a:srgbClr val="002060"/>
                </a:solidFill>
                <a:latin typeface="Palatino Linotype" pitchFamily="18" charset="0"/>
              </a:rPr>
              <a:t>The LRAS curve is a vertical line at the level of Natural Real GDP. </a:t>
            </a:r>
          </a:p>
          <a:p>
            <a:pPr>
              <a:buFont typeface="Wingdings" pitchFamily="2" charset="2"/>
              <a:buChar char="Ø"/>
            </a:pPr>
            <a:r>
              <a:rPr lang="en-US" sz="2800">
                <a:solidFill>
                  <a:srgbClr val="002060"/>
                </a:solidFill>
                <a:latin typeface="Palatino Linotype" pitchFamily="18" charset="0"/>
              </a:rPr>
              <a:t>It represents the output the economy produces when all economy wide adjustments have taken place and workers do not have any relevant misperceptions.</a:t>
            </a:r>
          </a:p>
        </p:txBody>
      </p:sp>
      <p:sp>
        <p:nvSpPr>
          <p:cNvPr id="5" name="Rounded Rectangle 4">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9749">
                                            <p:txEl>
                                              <p:pRg st="0" end="0"/>
                                            </p:txEl>
                                          </p:spTgt>
                                        </p:tgtEl>
                                        <p:attrNameLst>
                                          <p:attrName>style.visibility</p:attrName>
                                        </p:attrNameLst>
                                      </p:cBhvr>
                                      <p:to>
                                        <p:strVal val="visible"/>
                                      </p:to>
                                    </p:set>
                                    <p:animEffect transition="in" filter="fade">
                                      <p:cBhvr>
                                        <p:cTn id="7" dur="2000"/>
                                        <p:tgtEl>
                                          <p:spTgt spid="159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9">
                                            <p:txEl>
                                              <p:pRg st="1" end="1"/>
                                            </p:txEl>
                                          </p:spTgt>
                                        </p:tgtEl>
                                        <p:attrNameLst>
                                          <p:attrName>style.visibility</p:attrName>
                                        </p:attrNameLst>
                                      </p:cBhvr>
                                      <p:to>
                                        <p:strVal val="visible"/>
                                      </p:to>
                                    </p:set>
                                    <p:animEffect transition="in" filter="fade">
                                      <p:cBhvr>
                                        <p:cTn id="12" dur="2000"/>
                                        <p:tgtEl>
                                          <p:spTgt spid="1597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49651" b="8696"/>
          <a:stretch>
            <a:fillRect/>
          </a:stretch>
        </p:blipFill>
        <p:spPr>
          <a:xfrm>
            <a:off x="5411788" y="1752600"/>
            <a:ext cx="3313112" cy="33528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title"/>
          </p:nvPr>
        </p:nvSpPr>
        <p:spPr>
          <a:ln/>
        </p:spPr>
        <p:txBody>
          <a:bodyPr/>
          <a:lstStyle/>
          <a:p>
            <a:r>
              <a:rPr lang="en-US"/>
              <a:t>Equilibrium States of the Economy</a:t>
            </a:r>
          </a:p>
        </p:txBody>
      </p:sp>
      <p:pic>
        <p:nvPicPr>
          <p:cNvPr id="1617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0349" b="8511"/>
          <a:stretch>
            <a:fillRect/>
          </a:stretch>
        </p:blipFill>
        <p:spPr bwMode="auto">
          <a:xfrm>
            <a:off x="609600" y="1752600"/>
            <a:ext cx="3186113" cy="3276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469" name="Rectangle 6"/>
          <p:cNvSpPr>
            <a:spLocks noChangeArrowheads="1"/>
          </p:cNvSpPr>
          <p:nvPr/>
        </p:nvSpPr>
        <p:spPr bwMode="auto">
          <a:xfrm>
            <a:off x="762000" y="52578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Palatino Linotype" pitchFamily="18" charset="0"/>
              </a:rPr>
              <a:t>During the time an economy moves from one equilibrium to another, it is said to be in disequilibrium.</a:t>
            </a:r>
          </a:p>
        </p:txBody>
      </p:sp>
      <p:sp>
        <p:nvSpPr>
          <p:cNvPr id="6" name="Rounded Rectangle 5">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fade">
                                      <p:cBhvr>
                                        <p:cTn id="7" dur="2000"/>
                                        <p:tgtEl>
                                          <p:spTgt spid="16179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61796"/>
                                        </p:tgtEl>
                                        <p:attrNameLst>
                                          <p:attrName>style.visibility</p:attrName>
                                        </p:attrNameLst>
                                      </p:cBhvr>
                                      <p:to>
                                        <p:strVal val="visible"/>
                                      </p:to>
                                    </p:set>
                                    <p:animEffect transition="in" filter="fade">
                                      <p:cBhvr>
                                        <p:cTn id="11" dur="30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xfrm>
            <a:off x="457200" y="1600200"/>
            <a:ext cx="4114800" cy="4525963"/>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buFont typeface="Wingdings" pitchFamily="2" charset="2"/>
              <a:buNone/>
            </a:pPr>
            <a:r>
              <a:rPr lang="en-US" sz="2600"/>
              <a:t>The condition that exists in the economy when the quantity demanded of Real GDP equals the (short-run) quantity supplied of Real GDP. </a:t>
            </a:r>
          </a:p>
          <a:p>
            <a:pPr>
              <a:buFont typeface="Wingdings" pitchFamily="2" charset="2"/>
              <a:buNone/>
            </a:pPr>
            <a:r>
              <a:rPr lang="en-US" sz="2600"/>
              <a:t>This condition is met where the aggregate demand curve intersects the short-run aggregate supply curve.</a:t>
            </a:r>
          </a:p>
        </p:txBody>
      </p:sp>
      <p:sp>
        <p:nvSpPr>
          <p:cNvPr id="63490" name="Rectangle 2"/>
          <p:cNvSpPr>
            <a:spLocks noGrp="1" noChangeArrowheads="1"/>
          </p:cNvSpPr>
          <p:nvPr>
            <p:ph type="title"/>
          </p:nvPr>
        </p:nvSpPr>
        <p:spPr>
          <a:ln/>
        </p:spPr>
        <p:txBody>
          <a:bodyPr/>
          <a:lstStyle/>
          <a:p>
            <a:r>
              <a:rPr lang="en-US"/>
              <a:t>Short-Run Equilibrium</a:t>
            </a: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0349" b="8511"/>
          <a:stretch>
            <a:fillRect/>
          </a:stretch>
        </p:blipFill>
        <p:spPr bwMode="auto">
          <a:xfrm>
            <a:off x="4730750" y="1828800"/>
            <a:ext cx="3705225" cy="381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fade">
                                      <p:cBhvr>
                                        <p:cTn id="7" dur="2000"/>
                                        <p:tgtEl>
                                          <p:spTgt spid="176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fade">
                                      <p:cBhvr>
                                        <p:cTn id="12" dur="2000"/>
                                        <p:tgtEl>
                                          <p:spTgt spid="17613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457200" y="1600200"/>
            <a:ext cx="4114800" cy="4525963"/>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sz="2400"/>
              <a:t>The condition that exists in the economy when wages and prices have adjusted to their (final) equilibrium levels and workers do not have any relevant misperceptions. </a:t>
            </a:r>
          </a:p>
          <a:p>
            <a:pPr>
              <a:buFont typeface="Wingdings" pitchFamily="2" charset="2"/>
              <a:buChar char="Ø"/>
            </a:pPr>
            <a:r>
              <a:rPr lang="en-US" sz="2400"/>
              <a:t>Graphically, long-run equilibrium occurs at the intersection of the AD and LRAS curves.</a:t>
            </a:r>
          </a:p>
        </p:txBody>
      </p:sp>
      <p:sp>
        <p:nvSpPr>
          <p:cNvPr id="64514" name="Rectangle 2"/>
          <p:cNvSpPr>
            <a:spLocks noGrp="1" noChangeArrowheads="1"/>
          </p:cNvSpPr>
          <p:nvPr>
            <p:ph type="title"/>
          </p:nvPr>
        </p:nvSpPr>
        <p:spPr>
          <a:ln/>
        </p:spPr>
        <p:txBody>
          <a:bodyPr/>
          <a:lstStyle/>
          <a:p>
            <a:r>
              <a:rPr lang="en-US"/>
              <a:t>Long-run Equilibrium</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9651" b="8696"/>
          <a:stretch>
            <a:fillRect/>
          </a:stretch>
        </p:blipFill>
        <p:spPr bwMode="auto">
          <a:xfrm>
            <a:off x="4876800" y="1981200"/>
            <a:ext cx="3840163" cy="3886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fade">
                                      <p:cBhvr>
                                        <p:cTn id="7" dur="2000"/>
                                        <p:tgtEl>
                                          <p:spTgt spid="16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fade">
                                      <p:cBhvr>
                                        <p:cTn id="12" dur="2000"/>
                                        <p:tgtEl>
                                          <p:spTgt spid="165891">
                                            <p:txEl>
                                              <p:pRg st="1" end="1"/>
                                            </p:txEl>
                                          </p:spTgt>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457200" y="1600200"/>
            <a:ext cx="8458200" cy="4572000"/>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buFont typeface="Wingdings" pitchFamily="2" charset="2"/>
              <a:buNone/>
              <a:defRPr/>
            </a:pPr>
            <a:r>
              <a:rPr lang="en-US" sz="2800" dirty="0"/>
              <a:t>An economy can be in short-run equilibrium, long-run equilibrium, or disequilibrium.</a:t>
            </a:r>
          </a:p>
          <a:p>
            <a:pPr>
              <a:buFont typeface="Wingdings" pitchFamily="2" charset="2"/>
              <a:buChar char="Ø"/>
              <a:defRPr/>
            </a:pPr>
            <a:r>
              <a:rPr lang="en-US" sz="2800" dirty="0"/>
              <a:t>When the economy is in neither short-run nor long-run equilibrium, it is said to be in disequilibrium. </a:t>
            </a:r>
          </a:p>
          <a:p>
            <a:pPr>
              <a:buFont typeface="Wingdings" pitchFamily="2" charset="2"/>
              <a:buChar char="Ø"/>
              <a:defRPr/>
            </a:pPr>
            <a:r>
              <a:rPr lang="en-US" sz="2800" dirty="0"/>
              <a:t>Essentially, disequilibrium is the state of the economy as it moves from one short-run equilibrium to another or from short-run equilibrium to long-run equilibrium. </a:t>
            </a:r>
          </a:p>
          <a:p>
            <a:pPr>
              <a:buFont typeface="Wingdings" pitchFamily="2" charset="2"/>
              <a:buChar char="Ø"/>
              <a:defRPr/>
            </a:pPr>
            <a:r>
              <a:rPr lang="en-US" sz="2800" dirty="0"/>
              <a:t>In disequilibrium, the quantity supplied and the quantity demanded of Real GDP are not equal.</a:t>
            </a:r>
            <a:endParaRPr lang="en-US" sz="2600" dirty="0"/>
          </a:p>
        </p:txBody>
      </p:sp>
      <p:sp>
        <p:nvSpPr>
          <p:cNvPr id="65538" name="Rectangle 2"/>
          <p:cNvSpPr>
            <a:spLocks noGrp="1" noChangeArrowheads="1"/>
          </p:cNvSpPr>
          <p:nvPr>
            <p:ph type="title"/>
          </p:nvPr>
        </p:nvSpPr>
        <p:spPr>
          <a:ln/>
        </p:spPr>
        <p:txBody>
          <a:bodyPr/>
          <a:lstStyle/>
          <a:p>
            <a:r>
              <a:rPr lang="en-US"/>
              <a:t>Three States of an Economy</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5891">
                                            <p:txEl>
                                              <p:pRg st="1" end="1"/>
                                            </p:txEl>
                                          </p:spTgt>
                                        </p:tgtEl>
                                        <p:attrNameLst>
                                          <p:attrName>style.visibility</p:attrName>
                                        </p:attrNameLst>
                                      </p:cBhvr>
                                      <p:to>
                                        <p:strVal val="visible"/>
                                      </p:to>
                                    </p:set>
                                    <p:animEffect transition="in" filter="fade">
                                      <p:cBhvr>
                                        <p:cTn id="7" dur="2000"/>
                                        <p:tgtEl>
                                          <p:spTgt spid="165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xEl>
                                              <p:pRg st="2" end="2"/>
                                            </p:txEl>
                                          </p:spTgt>
                                        </p:tgtEl>
                                        <p:attrNameLst>
                                          <p:attrName>style.visibility</p:attrName>
                                        </p:attrNameLst>
                                      </p:cBhvr>
                                      <p:to>
                                        <p:strVal val="visible"/>
                                      </p:to>
                                    </p:set>
                                    <p:animEffect transition="in" filter="fade">
                                      <p:cBhvr>
                                        <p:cTn id="12" dur="2000"/>
                                        <p:tgtEl>
                                          <p:spTgt spid="165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5891">
                                            <p:txEl>
                                              <p:pRg st="3" end="3"/>
                                            </p:txEl>
                                          </p:spTgt>
                                        </p:tgtEl>
                                        <p:attrNameLst>
                                          <p:attrName>style.visibility</p:attrName>
                                        </p:attrNameLst>
                                      </p:cBhvr>
                                      <p:to>
                                        <p:strVal val="visible"/>
                                      </p:to>
                                    </p:set>
                                    <p:animEffect transition="in" filter="fade">
                                      <p:cBhvr>
                                        <p:cTn id="17" dur="20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normAutofit/>
          </a:bodyPr>
          <a:lstStyle/>
          <a:p>
            <a:pPr marL="514350" indent="-514350">
              <a:buFont typeface="Wingdings" pitchFamily="2" charset="2"/>
              <a:buAutoNum type="arabicPeriod"/>
              <a:defRPr/>
            </a:pPr>
            <a:r>
              <a:rPr lang="en-US" sz="2800" b="1" dirty="0"/>
              <a:t>What is the difference between short-run equilibrium and long-run equilibrium?</a:t>
            </a:r>
          </a:p>
          <a:p>
            <a:pPr>
              <a:buFont typeface="Wingdings" pitchFamily="2" charset="2"/>
              <a:buNone/>
              <a:defRPr/>
            </a:pPr>
            <a:r>
              <a:rPr lang="en-US" sz="2000" dirty="0"/>
              <a:t>	In long-run equilibrium, the economy is producing Natural Real GDP. In short-run equilibrium, the economy is not producing Natural Real GDP, although the quantity demanded of Real GDP equals the quantity supplied of Real GDP.</a:t>
            </a:r>
          </a:p>
          <a:p>
            <a:pPr marL="514350" indent="-514350">
              <a:buFont typeface="Wingdings" pitchFamily="2" charset="2"/>
              <a:buAutoNum type="arabicPeriod"/>
              <a:defRPr/>
            </a:pPr>
            <a:endParaRPr lang="en-US" b="1" dirty="0"/>
          </a:p>
          <a:p>
            <a:pPr marL="514350" indent="-514350">
              <a:buFont typeface="Wingdings" pitchFamily="2" charset="2"/>
              <a:buNone/>
              <a:defRPr/>
            </a:pPr>
            <a:endParaRPr lang="en-US" dirty="0"/>
          </a:p>
        </p:txBody>
      </p:sp>
      <p:sp>
        <p:nvSpPr>
          <p:cNvPr id="66562" name="Rectangle 2"/>
          <p:cNvSpPr>
            <a:spLocks noGrp="1" noChangeArrowheads="1"/>
          </p:cNvSpPr>
          <p:nvPr>
            <p:ph type="title"/>
          </p:nvPr>
        </p:nvSpPr>
        <p:spPr>
          <a:ln/>
        </p:spPr>
        <p:txBody>
          <a:bodyPr/>
          <a:lstStyle/>
          <a:p>
            <a:r>
              <a:rPr lang="en-US"/>
              <a:t>Self-Test</a:t>
            </a:r>
          </a:p>
        </p:txBody>
      </p:sp>
      <p:sp>
        <p:nvSpPr>
          <p:cNvPr id="4" name="Rounded Rectangle 3">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5"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Effect transition="in" filter="fade">
                                      <p:cBhvr>
                                        <p:cTn id="7" dur="2000"/>
                                        <p:tgtEl>
                                          <p:spTgt spid="163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normAutofit/>
          </a:bodyPr>
          <a:lstStyle/>
          <a:p>
            <a:pPr>
              <a:buFont typeface="Wingdings" pitchFamily="2" charset="2"/>
              <a:buNone/>
              <a:defRPr/>
            </a:pPr>
            <a:r>
              <a:rPr lang="en-US" sz="2800" b="1" dirty="0"/>
              <a:t>2. Diagrammatically represent an economy that is in neither short-run equilibrium nor long-run equilibrium.</a:t>
            </a:r>
          </a:p>
          <a:p>
            <a:pPr>
              <a:buFont typeface="Wingdings" pitchFamily="2" charset="2"/>
              <a:buNone/>
              <a:defRPr/>
            </a:pPr>
            <a:r>
              <a:rPr lang="en-US" dirty="0"/>
              <a:t>	</a:t>
            </a:r>
            <a:r>
              <a:rPr lang="en-US" sz="2000" dirty="0"/>
              <a:t>The diagram should show the price level in the economy at </a:t>
            </a:r>
            <a:r>
              <a:rPr lang="en-US" sz="2000" i="1" dirty="0"/>
              <a:t>P</a:t>
            </a:r>
            <a:r>
              <a:rPr lang="en-US" sz="2000" i="1" baseline="-25000" dirty="0"/>
              <a:t>1</a:t>
            </a:r>
            <a:r>
              <a:rPr lang="en-US" sz="2000" i="1" dirty="0"/>
              <a:t> and Real GDP at Q</a:t>
            </a:r>
            <a:r>
              <a:rPr lang="en-US" sz="2000" i="1" baseline="-25000" dirty="0"/>
              <a:t>1</a:t>
            </a:r>
            <a:r>
              <a:rPr lang="en-US" sz="2000" i="1" dirty="0"/>
              <a:t> but the intersection of the AD </a:t>
            </a:r>
            <a:r>
              <a:rPr lang="en-US" sz="2000" dirty="0"/>
              <a:t>curve and the </a:t>
            </a:r>
            <a:r>
              <a:rPr lang="en-US" sz="2000" i="1" dirty="0"/>
              <a:t>SRAS curve at some point other than (P</a:t>
            </a:r>
            <a:r>
              <a:rPr lang="en-US" sz="2000" i="1" baseline="-25000" dirty="0"/>
              <a:t>1</a:t>
            </a:r>
            <a:r>
              <a:rPr lang="en-US" sz="2000" i="1" dirty="0"/>
              <a:t>, Q </a:t>
            </a:r>
            <a:r>
              <a:rPr lang="en-US" sz="2000" i="1" baseline="-25000" dirty="0"/>
              <a:t>1</a:t>
            </a:r>
            <a:r>
              <a:rPr lang="en-US" sz="2000" i="1" dirty="0"/>
              <a:t>). </a:t>
            </a:r>
            <a:r>
              <a:rPr lang="en-US" sz="2000" dirty="0"/>
              <a:t>In addition, the </a:t>
            </a:r>
            <a:r>
              <a:rPr lang="en-US" sz="2000" i="1" dirty="0"/>
              <a:t>LRAS curve should not be at Q </a:t>
            </a:r>
            <a:r>
              <a:rPr lang="en-US" sz="2000" i="1" baseline="-25000" dirty="0"/>
              <a:t>1 </a:t>
            </a:r>
            <a:r>
              <a:rPr lang="en-US" sz="2000" i="1" dirty="0"/>
              <a:t>or at the </a:t>
            </a:r>
            <a:r>
              <a:rPr lang="en-US" sz="2000" dirty="0"/>
              <a:t>intersection of the </a:t>
            </a:r>
            <a:r>
              <a:rPr lang="en-US" sz="2000" i="1" dirty="0"/>
              <a:t>AD and SRAS curves.</a:t>
            </a:r>
          </a:p>
          <a:p>
            <a:pPr>
              <a:buFont typeface="Wingdings" pitchFamily="2" charset="2"/>
              <a:buNone/>
              <a:defRPr/>
            </a:pPr>
            <a:endParaRPr lang="en-US" b="1" dirty="0"/>
          </a:p>
          <a:p>
            <a:pPr>
              <a:buFont typeface="Wingdings" pitchFamily="2" charset="2"/>
              <a:buNone/>
              <a:defRPr/>
            </a:pPr>
            <a:endParaRPr lang="en-US" dirty="0"/>
          </a:p>
        </p:txBody>
      </p:sp>
      <p:sp>
        <p:nvSpPr>
          <p:cNvPr id="4" name="Rectangle 5"/>
          <p:cNvSpPr>
            <a:spLocks noGrp="1" noChangeArrowheads="1"/>
          </p:cNvSpPr>
          <p:nvPr>
            <p:ph type="ftr" sz="quarter" idx="3"/>
          </p:nvPr>
        </p:nvSpPr>
        <p:spPr>
          <a:ln/>
        </p:spPr>
        <p:txBody>
          <a:bodyPr/>
          <a:lstStyle/>
          <a:p>
            <a:r>
              <a:rPr lang="en-US"/>
              <a:t>© 2011 Cengage Learning. All Rights Reserved. May not be scanned, copied or duplicated, or posted to a publicly accessible website, in whole or in part.</a:t>
            </a:r>
          </a:p>
        </p:txBody>
      </p:sp>
      <p:sp>
        <p:nvSpPr>
          <p:cNvPr id="67586" name="Rectangle 2"/>
          <p:cNvSpPr>
            <a:spLocks noGrp="1" noChangeArrowheads="1"/>
          </p:cNvSpPr>
          <p:nvPr>
            <p:ph type="title"/>
          </p:nvPr>
        </p:nvSpPr>
        <p:spPr>
          <a:ln/>
        </p:spPr>
        <p:txBody>
          <a:bodyPr/>
          <a:lstStyle/>
          <a:p>
            <a:r>
              <a:rPr lang="en-US"/>
              <a:t>Self-Test</a:t>
            </a:r>
          </a:p>
        </p:txBody>
      </p:sp>
      <p:sp>
        <p:nvSpPr>
          <p:cNvPr id="5" name="Rounded Rectangle 4">
            <a:hlinkClick r:id="rId3"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Effect transition="in" filter="fade">
                                      <p:cBhvr>
                                        <p:cTn id="7" dur="2000"/>
                                        <p:tgtEl>
                                          <p:spTgt spid="163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600200"/>
            <a:ext cx="8229600" cy="32004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t>	The Wall Street Journal is a is a rich source of information which provides real life examples of micro- and macro economic activities.  Check today’s issue to see the most current news. </a:t>
            </a:r>
          </a:p>
          <a:p>
            <a:pPr>
              <a:buFont typeface="Wingdings" pitchFamily="2" charset="2"/>
              <a:buNone/>
            </a:pPr>
            <a:r>
              <a:rPr lang="en-US"/>
              <a:t>			</a:t>
            </a:r>
            <a:r>
              <a:rPr lang="en-US">
                <a:hlinkClick r:id="rId3"/>
              </a:rPr>
              <a:t>http://www.wsj.com</a:t>
            </a:r>
            <a:endParaRPr lang="en-US"/>
          </a:p>
          <a:p>
            <a:pPr>
              <a:buFont typeface="Wingdings" pitchFamily="2" charset="2"/>
              <a:buNone/>
            </a:pPr>
            <a:endParaRPr lang="en-US"/>
          </a:p>
        </p:txBody>
      </p:sp>
      <p:sp>
        <p:nvSpPr>
          <p:cNvPr id="68610" name="Rectangle 2"/>
          <p:cNvSpPr>
            <a:spLocks noGrp="1" noChangeArrowheads="1"/>
          </p:cNvSpPr>
          <p:nvPr>
            <p:ph type="title"/>
          </p:nvPr>
        </p:nvSpPr>
        <p:spPr>
          <a:ln/>
        </p:spPr>
        <p:txBody>
          <a:bodyPr/>
          <a:lstStyle/>
          <a:p>
            <a:r>
              <a:rPr lang="en-US"/>
              <a:t>Wall Street Journal</a:t>
            </a:r>
          </a:p>
        </p:txBody>
      </p:sp>
      <p:pic>
        <p:nvPicPr>
          <p:cNvPr id="686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hlinkClick r:id="rId5"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hlinkClick r:id="rId3"/>
          </p:cNvPr>
          <p:cNvPicPr>
            <a:picLocks noGrp="1" noChangeAspect="1" noChangeArrowheads="1"/>
          </p:cNvPicPr>
          <p:nvPr>
            <p:ph idx="1"/>
          </p:nvPr>
        </p:nvPicPr>
        <p:blipFill>
          <a:blip r:embed="rId4" cstate="print"/>
          <a:stretch>
            <a:fillRect/>
          </a:stretch>
        </p:blipFill>
        <p:spPr>
          <a:xfrm>
            <a:off x="3429000" y="2289689"/>
            <a:ext cx="2286000" cy="2429435"/>
          </a:xfrm>
          <a:noFill/>
          <a:ln w="3175">
            <a:solidFill>
              <a:schemeClr val="accent5"/>
            </a:solidFill>
          </a:ln>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ln/>
        </p:spPr>
        <p:txBody>
          <a:bodyPr/>
          <a:lstStyle/>
          <a:p>
            <a:r>
              <a:rPr lang="en-US"/>
              <a:t>The Aggregate Demand Curve</a:t>
            </a:r>
          </a:p>
        </p:txBody>
      </p:sp>
      <p:sp>
        <p:nvSpPr>
          <p:cNvPr id="7172" name="Rectangle 4"/>
          <p:cNvSpPr>
            <a:spLocks noChangeArrowheads="1"/>
          </p:cNvSpPr>
          <p:nvPr/>
        </p:nvSpPr>
        <p:spPr bwMode="auto">
          <a:xfrm>
            <a:off x="762000" y="2438400"/>
            <a:ext cx="1981200" cy="3119438"/>
          </a:xfrm>
          <a:prstGeom prst="rect">
            <a:avLst/>
          </a:prstGeom>
          <a:noFill/>
          <a:ln w="38100" cmpd="dbl">
            <a:solidFill>
              <a:schemeClr val="accent5"/>
            </a:solidFill>
            <a:miter lim="800000"/>
            <a:headEnd/>
            <a:tailEnd/>
          </a:ln>
        </p:spPr>
        <p:txBody>
          <a:bodyPr>
            <a:spAutoFit/>
          </a:bodyPr>
          <a:lstStyle/>
          <a:p>
            <a:pPr>
              <a:defRPr/>
            </a:pPr>
            <a:r>
              <a:rPr lang="en-US" sz="2800" dirty="0">
                <a:solidFill>
                  <a:srgbClr val="002060"/>
                </a:solidFill>
                <a:latin typeface="Palatino Linotype" pitchFamily="18" charset="0"/>
              </a:rPr>
              <a:t>Click the graph to the right for a tutorial on aggregate demand</a:t>
            </a:r>
          </a:p>
        </p:txBody>
      </p:sp>
      <p:sp>
        <p:nvSpPr>
          <p:cNvPr id="5" name="Rounded Rectangle 4">
            <a:hlinkClick r:id="rId5" action="ppaction://hlinksldjump"/>
          </p:cNvPr>
          <p:cNvSpPr/>
          <p:nvPr/>
        </p:nvSpPr>
        <p:spPr bwMode="auto">
          <a:xfrm>
            <a:off x="7772400" y="5715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981200"/>
            <a:ext cx="4114800" cy="22860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Char char="Ø"/>
            </a:pPr>
            <a:r>
              <a:rPr lang="en-US" dirty="0"/>
              <a:t>Real Balance Effect </a:t>
            </a:r>
          </a:p>
          <a:p>
            <a:pPr>
              <a:buFont typeface="Wingdings" pitchFamily="2" charset="2"/>
              <a:buChar char="Ø"/>
            </a:pPr>
            <a:r>
              <a:rPr lang="en-US" dirty="0"/>
              <a:t>Interest Rate Effect </a:t>
            </a:r>
          </a:p>
          <a:p>
            <a:pPr>
              <a:buFont typeface="Wingdings" pitchFamily="2" charset="2"/>
              <a:buChar char="Ø"/>
            </a:pPr>
            <a:r>
              <a:rPr lang="en-US" dirty="0"/>
              <a:t>International Trade Effect </a:t>
            </a:r>
          </a:p>
        </p:txBody>
      </p:sp>
      <p:sp>
        <p:nvSpPr>
          <p:cNvPr id="9218" name="Rectangle 2"/>
          <p:cNvSpPr>
            <a:spLocks noGrp="1" noChangeArrowheads="1"/>
          </p:cNvSpPr>
          <p:nvPr>
            <p:ph type="title"/>
          </p:nvPr>
        </p:nvSpPr>
        <p:spPr>
          <a:ln/>
        </p:spPr>
        <p:txBody>
          <a:bodyPr>
            <a:normAutofit fontScale="90000"/>
          </a:bodyPr>
          <a:lstStyle/>
          <a:p>
            <a:r>
              <a:rPr lang="en-US"/>
              <a:t>Why Does the Aggregate Demand Curve Slope Downward?</a:t>
            </a:r>
          </a:p>
        </p:txBody>
      </p:sp>
      <p:pic>
        <p:nvPicPr>
          <p:cNvPr id="8196" name="Picture 4"/>
          <p:cNvPicPr>
            <a:picLocks noChangeAspect="1" noChangeArrowheads="1"/>
          </p:cNvPicPr>
          <p:nvPr/>
        </p:nvPicPr>
        <p:blipFill>
          <a:blip r:embed="rId3" cstate="print"/>
          <a:srcRect/>
          <a:stretch>
            <a:fillRect/>
          </a:stretch>
        </p:blipFill>
        <p:spPr bwMode="auto">
          <a:xfrm>
            <a:off x="4724400" y="1981200"/>
            <a:ext cx="3802063" cy="4038600"/>
          </a:xfrm>
          <a:prstGeom prst="rect">
            <a:avLst/>
          </a:prstGeom>
          <a:noFill/>
          <a:ln w="3175">
            <a:solidFill>
              <a:schemeClr val="accent5"/>
            </a:solidFill>
            <a:miter lim="800000"/>
            <a:headEnd/>
            <a:tailEnd/>
          </a:ln>
        </p:spPr>
      </p:pic>
      <p:sp>
        <p:nvSpPr>
          <p:cNvPr id="5" name="Rounded Rectangle 4">
            <a:hlinkClick r:id="rId4" action="ppaction://hlinksldjump"/>
          </p:cNvPr>
          <p:cNvSpPr/>
          <p:nvPr/>
        </p:nvSpPr>
        <p:spPr bwMode="auto">
          <a:xfrm>
            <a:off x="77724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50000"/>
          <a:stretch>
            <a:fillRect/>
          </a:stretch>
        </p:blipFill>
        <p:spPr>
          <a:xfrm>
            <a:off x="2667000" y="1676400"/>
            <a:ext cx="6248400" cy="22098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ln/>
        </p:spPr>
        <p:txBody>
          <a:bodyPr/>
          <a:lstStyle/>
          <a:p>
            <a:r>
              <a:rPr lang="en-US"/>
              <a:t>Real Balance Effect</a:t>
            </a:r>
          </a:p>
        </p:txBody>
      </p:sp>
      <p:sp>
        <p:nvSpPr>
          <p:cNvPr id="10244" name="Rectangle 7"/>
          <p:cNvSpPr>
            <a:spLocks noChangeArrowheads="1"/>
          </p:cNvSpPr>
          <p:nvPr/>
        </p:nvSpPr>
        <p:spPr bwMode="auto">
          <a:xfrm>
            <a:off x="152400" y="1676400"/>
            <a:ext cx="2438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latin typeface="Palatino Linotype" pitchFamily="18" charset="0"/>
              </a:rPr>
              <a:t>The change in the purchasing power of dollar-denominated assets that results from a change in the price level</a:t>
            </a:r>
          </a:p>
        </p:txBody>
      </p:sp>
      <p:pic>
        <p:nvPicPr>
          <p:cNvPr id="63496" name="Picture 8"/>
          <p:cNvPicPr>
            <a:picLocks noChangeAspect="1" noChangeArrowheads="1"/>
          </p:cNvPicPr>
          <p:nvPr/>
        </p:nvPicPr>
        <p:blipFill>
          <a:blip r:embed="rId3" cstate="print"/>
          <a:srcRect/>
          <a:stretch>
            <a:fillRect/>
          </a:stretch>
        </p:blipFill>
        <p:spPr bwMode="auto">
          <a:xfrm>
            <a:off x="2667000" y="1676400"/>
            <a:ext cx="6248400" cy="4419600"/>
          </a:xfrm>
          <a:prstGeom prst="rect">
            <a:avLst/>
          </a:prstGeom>
          <a:noFill/>
          <a:ln w="3175">
            <a:solidFill>
              <a:schemeClr val="accent5"/>
            </a:solidFill>
            <a:miter lim="800000"/>
            <a:headEnd/>
            <a:tailEnd/>
          </a:ln>
        </p:spPr>
      </p:pic>
      <p:sp>
        <p:nvSpPr>
          <p:cNvPr id="6" name="Rounded Rectangle 5">
            <a:hlinkClick r:id="rId4" action="ppaction://hlinksldjump"/>
          </p:cNvPr>
          <p:cNvSpPr/>
          <p:nvPr/>
        </p:nvSpPr>
        <p:spPr bwMode="auto">
          <a:xfrm>
            <a:off x="77724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810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2000"/>
                                        <p:tgtEl>
                                          <p:spTgt spid="6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496"/>
                                        </p:tgtEl>
                                        <p:attrNameLst>
                                          <p:attrName>style.visibility</p:attrName>
                                        </p:attrNameLst>
                                      </p:cBhvr>
                                      <p:to>
                                        <p:strVal val="visible"/>
                                      </p:to>
                                    </p:set>
                                    <p:animEffect transition="in" filter="fade">
                                      <p:cBhvr>
                                        <p:cTn id="12" dur="2000"/>
                                        <p:tgtEl>
                                          <p:spTgt spid="634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4830</TotalTime>
  <Words>6324</Words>
  <Application>Microsoft Office PowerPoint</Application>
  <PresentationFormat>On-screen Show (4:3)</PresentationFormat>
  <Paragraphs>430</Paragraphs>
  <Slides>67</Slides>
  <Notes>66</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Palatino Linotype</vt:lpstr>
      <vt:lpstr>Times New Roman</vt:lpstr>
      <vt:lpstr>Wingdings</vt:lpstr>
      <vt:lpstr>NoVideo</vt:lpstr>
      <vt:lpstr>PowerPoint Presentation</vt:lpstr>
      <vt:lpstr>PowerPoint Presentation</vt:lpstr>
      <vt:lpstr>Aggregate Demand</vt:lpstr>
      <vt:lpstr>Aggregate Demand and Aggregate Supply</vt:lpstr>
      <vt:lpstr>Aggregate Demand</vt:lpstr>
      <vt:lpstr>The Aggregate Demand Curve</vt:lpstr>
      <vt:lpstr>The Aggregate Demand Curve</vt:lpstr>
      <vt:lpstr>Why Does the Aggregate Demand Curve Slope Downward?</vt:lpstr>
      <vt:lpstr>Real Balance Effect</vt:lpstr>
      <vt:lpstr>Real Balance Effect – Definitions </vt:lpstr>
      <vt:lpstr>Interest Rate Effect</vt:lpstr>
      <vt:lpstr>International Trade Effect</vt:lpstr>
      <vt:lpstr>PowerPoint Presentation</vt:lpstr>
      <vt:lpstr>Change in Aggregate Demand </vt:lpstr>
      <vt:lpstr>Change in Aggregate Demand</vt:lpstr>
      <vt:lpstr>Factors That Change  Aggregate Demand &amp; Consumption/Wealth </vt:lpstr>
      <vt:lpstr>Factors That Change  Aggregate Demand &amp; Consumption/Prices</vt:lpstr>
      <vt:lpstr>Factors That Change  Aggregate Demand &amp; Consumption/Income </vt:lpstr>
      <vt:lpstr>Factors That Change  Aggregate Demand &amp; Consumption/Interest Rates </vt:lpstr>
      <vt:lpstr>Factors That Change  Aggregate Demand &amp; Consumption/Income Taxes</vt:lpstr>
      <vt:lpstr>Factors That Change  Aggregate Demand &amp; Investment/ Interest Rates</vt:lpstr>
      <vt:lpstr>Factors That Change  Aggregate Demand &amp; Investment/ Future Sales</vt:lpstr>
      <vt:lpstr>Factors That Change  Aggregate Demand &amp; Investment/ Business Taxes</vt:lpstr>
      <vt:lpstr>Factors That Change  Aggregate Demand &amp; Net Exports/ Foreign Real National Income</vt:lpstr>
      <vt:lpstr>Factors That Change  Aggregate Demand &amp; Net Exports/ Exchange Rate</vt:lpstr>
      <vt:lpstr>Factors That Change  Investment/Interest Rate</vt:lpstr>
      <vt:lpstr>Factors That Change  Investment/Expectations About Future Sales</vt:lpstr>
      <vt:lpstr>Factors That Change  Investment/Business Taxes</vt:lpstr>
      <vt:lpstr>Factors That Change  Net Exports/Dollar Depreciates</vt:lpstr>
      <vt:lpstr>Factors That Change  Net Exports/Exchange Rate</vt:lpstr>
      <vt:lpstr>Factors That Change  Aggregate Demand</vt:lpstr>
      <vt:lpstr>Money Supply and Aggregate Demand</vt:lpstr>
      <vt:lpstr>Money Supply and Aggregate Demand</vt:lpstr>
      <vt:lpstr>Self-Test</vt:lpstr>
      <vt:lpstr>Self-Test</vt:lpstr>
      <vt:lpstr>Self-Test</vt:lpstr>
      <vt:lpstr>Short-Run Aggregate Supply</vt:lpstr>
      <vt:lpstr>Short-Run Aggregate Supply Curve</vt:lpstr>
      <vt:lpstr>Why Does the Aggregate Supply Curve Slope Upward?</vt:lpstr>
      <vt:lpstr>Sticky Wages, the Real Wage Rate, and SRAS </vt:lpstr>
      <vt:lpstr>Sticky Wages and the Real Wage Rate - Workers</vt:lpstr>
      <vt:lpstr>Sticky Wages and the Real Wage Rate - Firms</vt:lpstr>
      <vt:lpstr>Worker Misconceptions</vt:lpstr>
      <vt:lpstr>Changes in SRAS</vt:lpstr>
      <vt:lpstr>Changes in SRAS</vt:lpstr>
      <vt:lpstr>Changes Wage Rates</vt:lpstr>
      <vt:lpstr>Changes in the Price of Non-labor Inputs</vt:lpstr>
      <vt:lpstr>Changes in the Productivity</vt:lpstr>
      <vt:lpstr>Supply Shocks</vt:lpstr>
      <vt:lpstr>Changes in SRAS</vt:lpstr>
      <vt:lpstr>Self-Test</vt:lpstr>
      <vt:lpstr>Self-Test</vt:lpstr>
      <vt:lpstr>Self-Test</vt:lpstr>
      <vt:lpstr>Self-Test</vt:lpstr>
      <vt:lpstr>Short-run Equilibrium</vt:lpstr>
      <vt:lpstr>Changes in Short-Run Equilibrium in the Economy</vt:lpstr>
      <vt:lpstr>PowerPoint Presentation</vt:lpstr>
      <vt:lpstr>AD and SRAS</vt:lpstr>
      <vt:lpstr>Natural Real GDP &amp; Natural Unemployment</vt:lpstr>
      <vt:lpstr>Long-Run Aggregate Supply  (LRAS )Curve</vt:lpstr>
      <vt:lpstr>Equilibrium States of the Economy</vt:lpstr>
      <vt:lpstr>Short-Run Equilibrium</vt:lpstr>
      <vt:lpstr>Long-run Equilibrium</vt:lpstr>
      <vt:lpstr>Three States of an Economy</vt:lpstr>
      <vt:lpstr>Self-Test</vt:lpstr>
      <vt:lpstr>Self-Test</vt:lpstr>
      <vt:lpstr>Wall Street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Jamie Campbell</dc:creator>
  <cp:lastModifiedBy>Minh</cp:lastModifiedBy>
  <cp:revision>96</cp:revision>
  <dcterms:created xsi:type="dcterms:W3CDTF">2007-02-08T06:06:06Z</dcterms:created>
  <dcterms:modified xsi:type="dcterms:W3CDTF">2017-09-13T14:56:23Z</dcterms:modified>
</cp:coreProperties>
</file>